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98" r:id="rId7"/>
    <p:sldId id="261" r:id="rId8"/>
    <p:sldId id="320" r:id="rId9"/>
    <p:sldId id="319" r:id="rId10"/>
    <p:sldId id="324" r:id="rId11"/>
    <p:sldId id="325" r:id="rId12"/>
    <p:sldId id="318" r:id="rId13"/>
    <p:sldId id="326" r:id="rId14"/>
    <p:sldId id="262" r:id="rId15"/>
    <p:sldId id="264" r:id="rId16"/>
    <p:sldId id="266" r:id="rId17"/>
    <p:sldId id="267" r:id="rId18"/>
    <p:sldId id="299" r:id="rId19"/>
    <p:sldId id="270" r:id="rId20"/>
    <p:sldId id="303" r:id="rId21"/>
    <p:sldId id="304" r:id="rId22"/>
    <p:sldId id="271" r:id="rId23"/>
    <p:sldId id="305" r:id="rId24"/>
    <p:sldId id="272" r:id="rId25"/>
    <p:sldId id="273" r:id="rId26"/>
    <p:sldId id="302" r:id="rId27"/>
    <p:sldId id="274" r:id="rId28"/>
    <p:sldId id="306" r:id="rId29"/>
    <p:sldId id="278" r:id="rId30"/>
    <p:sldId id="279" r:id="rId31"/>
    <p:sldId id="280" r:id="rId32"/>
    <p:sldId id="281" r:id="rId33"/>
    <p:sldId id="309" r:id="rId34"/>
    <p:sldId id="285" r:id="rId35"/>
    <p:sldId id="286" r:id="rId36"/>
    <p:sldId id="312" r:id="rId37"/>
    <p:sldId id="327" r:id="rId38"/>
    <p:sldId id="287" r:id="rId39"/>
    <p:sldId id="328" r:id="rId40"/>
    <p:sldId id="289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329" r:id="rId49"/>
    <p:sldId id="330" r:id="rId50"/>
    <p:sldId id="333" r:id="rId51"/>
    <p:sldId id="334" r:id="rId52"/>
    <p:sldId id="336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94662" autoAdjust="0"/>
  </p:normalViewPr>
  <p:slideViewPr>
    <p:cSldViewPr>
      <p:cViewPr varScale="1">
        <p:scale>
          <a:sx n="86" d="100"/>
          <a:sy n="86" d="100"/>
        </p:scale>
        <p:origin x="-15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416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A0515-F470-494E-9A13-89F2450FFB28}" type="datetimeFigureOut">
              <a:rPr lang="en-US" smtClean="0"/>
              <a:pPr/>
              <a:t>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D4700-7436-455B-9429-3D5F717E6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3670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28DE-27C4-43F4-BD55-302A19D6BF6C}" type="datetime1">
              <a:rPr lang="en-US" smtClean="0"/>
              <a:pPr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373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ED7B-BF27-4D0A-90DB-A35B0F62C36B}" type="datetime1">
              <a:rPr lang="en-US" smtClean="0"/>
              <a:pPr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6707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D562-A763-4D45-A948-AF73844C1C8D}" type="datetime1">
              <a:rPr lang="en-US" smtClean="0"/>
              <a:pPr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03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C047A-5CB9-42B5-8BAD-63D9343413D5}" type="datetime1">
              <a:rPr lang="en-US" smtClean="0"/>
              <a:pPr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920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D0E7-CB75-47B1-8F2B-8C8971C356FF}" type="datetime1">
              <a:rPr lang="en-US" smtClean="0"/>
              <a:pPr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075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5AD7-B291-4313-8FD2-73DB9054161A}" type="datetime1">
              <a:rPr lang="en-US" smtClean="0"/>
              <a:pPr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101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4F23-7CB0-4C25-8A0E-4DF764795E4E}" type="datetime1">
              <a:rPr lang="en-US" smtClean="0"/>
              <a:pPr/>
              <a:t>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9549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562E-BC9A-406A-B9EF-49765727A09D}" type="datetime1">
              <a:rPr lang="en-US" smtClean="0"/>
              <a:pPr/>
              <a:t>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337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8008-3FFD-439C-AEB0-05B505900D0C}" type="datetime1">
              <a:rPr lang="en-US" smtClean="0"/>
              <a:pPr/>
              <a:t>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2814-6D7F-4356-8BD6-4E6A88DD6E7B}" type="datetime1">
              <a:rPr lang="en-US" smtClean="0"/>
              <a:pPr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310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9389-E239-4F19-964B-549F1423C945}" type="datetime1">
              <a:rPr lang="en-US" smtClean="0"/>
              <a:pPr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613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9000" r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7CCC7-48E1-4B76-B262-1422AE87F51D}" type="datetime1">
              <a:rPr lang="en-US" smtClean="0"/>
              <a:pPr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5A469-3929-4FF1-854D-6DBD94EE5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440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1904999"/>
          </a:xfrm>
        </p:spPr>
        <p:txBody>
          <a:bodyPr>
            <a:normAutofit/>
          </a:bodyPr>
          <a:lstStyle/>
          <a:p>
            <a:pPr rtl="1"/>
            <a:r>
              <a:rPr lang="fa-IR" sz="6600" b="1" dirty="0" smtClean="0">
                <a:cs typeface="B Nazanin" pitchFamily="2" charset="-78"/>
              </a:rPr>
              <a:t>هورمون های تیروئیدی</a:t>
            </a:r>
            <a:endParaRPr lang="en-US" sz="6600" b="1" dirty="0">
              <a:cs typeface="B Nazanin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3886200"/>
            <a:ext cx="2362200" cy="1752600"/>
          </a:xfrm>
        </p:spPr>
        <p:txBody>
          <a:bodyPr/>
          <a:lstStyle/>
          <a:p>
            <a:r>
              <a:rPr lang="fa-IR" sz="3600" b="1" dirty="0" smtClean="0">
                <a:solidFill>
                  <a:schemeClr val="tx1"/>
                </a:solidFill>
                <a:cs typeface="B Nazanin" pitchFamily="2" charset="-78"/>
              </a:rPr>
              <a:t>سارینا الماسی </a:t>
            </a:r>
          </a:p>
          <a:p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مهرماه 1396</a:t>
            </a:r>
            <a:endParaRPr lang="en-US" sz="2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2895601"/>
            <a:ext cx="4419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128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B Nazanin" pitchFamily="2" charset="-78"/>
              </a:rPr>
              <a:t>تست‌های ارزیابی بیماری‌های تیروئید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marL="0" indent="0" algn="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TSH</a:t>
            </a:r>
            <a:r>
              <a:rPr lang="fa-IR" dirty="0" smtClean="0">
                <a:cs typeface="B Nazanin" pitchFamily="2" charset="-78"/>
              </a:rPr>
              <a:t>1-اندازه گیری </a:t>
            </a:r>
            <a:endParaRPr lang="en-US" dirty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T3/FT3  T4/FT4</a:t>
            </a:r>
            <a:r>
              <a:rPr lang="fa-IR" dirty="0" smtClean="0">
                <a:cs typeface="B Nazanin" pitchFamily="2" charset="-78"/>
              </a:rPr>
              <a:t>2-اندازه گیری سطح</a:t>
            </a:r>
            <a:r>
              <a:rPr lang="en-US" dirty="0" smtClean="0">
                <a:cs typeface="B Nazanin" pitchFamily="2" charset="-78"/>
              </a:rPr>
              <a:t>  </a:t>
            </a:r>
          </a:p>
          <a:p>
            <a:pPr marL="0" indent="0" algn="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(Free thyroid index)FTI</a:t>
            </a:r>
            <a:r>
              <a:rPr lang="fa-IR" dirty="0" smtClean="0">
                <a:cs typeface="B Nazanin" pitchFamily="2" charset="-78"/>
              </a:rPr>
              <a:t>3-اندازه گیری </a:t>
            </a:r>
          </a:p>
          <a:p>
            <a:pPr marL="0" indent="0" algn="r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T3 Resin uptake)T3RU</a:t>
            </a:r>
            <a:r>
              <a:rPr lang="fa-IR" dirty="0" smtClean="0">
                <a:cs typeface="B Nazanin" pitchFamily="2" charset="-78"/>
              </a:rPr>
              <a:t>4-</a:t>
            </a:r>
            <a:endParaRPr lang="en-US" dirty="0" smtClean="0">
              <a:cs typeface="B Nazanin" pitchFamily="2" charset="-78"/>
            </a:endParaRPr>
          </a:p>
          <a:p>
            <a:pPr marL="0" indent="0" algn="r">
              <a:buNone/>
            </a:pPr>
            <a:endParaRPr lang="en-US" dirty="0" smtClean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001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B Nazanin" pitchFamily="2" charset="-78"/>
              </a:rPr>
              <a:t>سایر تست‌های ارزیابی تیروئید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RIU</a:t>
            </a:r>
            <a:r>
              <a:rPr lang="fa-IR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Radioactive iodine uptake</a:t>
            </a:r>
            <a:r>
              <a:rPr lang="fa-IR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Font typeface="Wingdings" pitchFamily="2" charset="2"/>
              <a:buChar char="ü"/>
            </a:pPr>
            <a:r>
              <a:rPr lang="en-US" dirty="0" smtClean="0"/>
              <a:t>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fa-IR" dirty="0" smtClean="0"/>
              <a:t>تیروگلوبین)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اسکن تیروئید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سونوگرافی تیروئید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آنتی بادی علیه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TPO</a:t>
            </a:r>
          </a:p>
          <a:p>
            <a:pPr algn="r" rtl="1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Thyroid Stimulating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en-US" dirty="0" smtClean="0"/>
              <a:t>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TSI</a:t>
            </a:r>
            <a:r>
              <a:rPr lang="fa-IR" dirty="0" smtClean="0"/>
              <a:t>)</a:t>
            </a:r>
          </a:p>
          <a:p>
            <a:pPr algn="r" rtl="1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TBII</a:t>
            </a:r>
            <a:r>
              <a:rPr lang="fa-IR" dirty="0" smtClean="0"/>
              <a:t>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TSH Binding Inhibitor</a:t>
            </a:r>
            <a:r>
              <a:rPr lang="fa-IR" dirty="0" smtClean="0"/>
              <a:t>)</a:t>
            </a:r>
          </a:p>
          <a:p>
            <a:pPr algn="r" rtl="1"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813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b="1" dirty="0" smtClean="0">
                <a:cs typeface="B Nazanin" pitchFamily="2" charset="-78"/>
              </a:rPr>
              <a:t>روش های اندازه گیری هورمون های تیروئید</a:t>
            </a:r>
            <a:endParaRPr lang="en-US" sz="40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الایزا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دستگاه گاما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دستگاه لیازون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510145"/>
            <a:ext cx="3052762" cy="2519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3762" y="1510145"/>
            <a:ext cx="2798618" cy="2533218"/>
          </a:xfrm>
          <a:prstGeom prst="rect">
            <a:avLst/>
          </a:prstGeom>
        </p:spPr>
      </p:pic>
      <p:pic>
        <p:nvPicPr>
          <p:cNvPr id="1027" name="Picture 3" descr="C:\Users\L\Downloads\SHAREit\SM-N920C\file\a052208117972_cat_1_large_img1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43363"/>
            <a:ext cx="5851380" cy="26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720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b="1" dirty="0" smtClean="0">
                <a:cs typeface="B Nazanin" pitchFamily="2" charset="-78"/>
              </a:rPr>
              <a:t>مقادیرنرمال تست های تیروئیدی</a:t>
            </a:r>
            <a:endParaRPr lang="en-US" sz="40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TSH =  0.5-4.5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uIU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/ML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TotalT3 =90-180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/dl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Free T3= 2.3-4.2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/ml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TotalT4 =4.4-12.5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/dl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FreeT4= 0.8-1.8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/dl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T3RU  =    </a:t>
            </a:r>
            <a:r>
              <a:rPr lang="fa-IR" sz="2800" dirty="0" smtClean="0">
                <a:latin typeface="Times New Roman" pitchFamily="18" charset="0"/>
                <a:cs typeface="Times New Roman" pitchFamily="18" charset="0"/>
              </a:rPr>
              <a:t>%35-25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Anti TPO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35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RIU =20-25%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FTI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=4.6-10.9 mg/dl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fa-IR" sz="2800" dirty="0" smtClean="0">
              <a:cs typeface="+mj-cs"/>
            </a:endParaRPr>
          </a:p>
          <a:p>
            <a:pPr marL="0" indent="0">
              <a:buNone/>
            </a:pPr>
            <a:endParaRPr lang="en-US" sz="2800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848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B Nazanin" pitchFamily="2" charset="-78"/>
              </a:rPr>
              <a:t>بیماری‌های غده‌ی تیروئید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(hypothyroidism)</a:t>
            </a:r>
            <a:r>
              <a:rPr lang="fa-IR" dirty="0" smtClean="0">
                <a:cs typeface="B Nazanin" pitchFamily="2" charset="-78"/>
              </a:rPr>
              <a:t>1- کم‌کاری تیروئید</a:t>
            </a:r>
            <a:endParaRPr lang="fa-IR" dirty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(hyperthyroidism)</a:t>
            </a:r>
            <a:r>
              <a:rPr lang="fa-IR" dirty="0" smtClean="0">
                <a:cs typeface="B Nazanin" pitchFamily="2" charset="-78"/>
              </a:rPr>
              <a:t>2- پر‌کاری تیروئید</a:t>
            </a:r>
            <a:endParaRPr lang="fa-IR" sz="2800" dirty="0" smtClean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2800" dirty="0" smtClean="0">
                <a:cs typeface="B Nazanin" pitchFamily="2" charset="-78"/>
              </a:rPr>
              <a:t>)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hyperthyroxinemia</a:t>
            </a:r>
            <a:r>
              <a:rPr lang="en-US" sz="2800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TBG</a:t>
            </a:r>
            <a:r>
              <a:rPr lang="fa-IR" dirty="0" smtClean="0">
                <a:cs typeface="B Nazanin" pitchFamily="2" charset="-78"/>
              </a:rPr>
              <a:t>3-افزایش</a:t>
            </a:r>
            <a:endParaRPr lang="fa-IR" sz="2800" dirty="0" smtClean="0">
              <a:cs typeface="+mj-cs"/>
            </a:endParaRPr>
          </a:p>
          <a:p>
            <a:pPr marL="0" indent="0" algn="r">
              <a:buNone/>
            </a:pPr>
            <a:r>
              <a:rPr lang="fa-IR" sz="2800" dirty="0" smtClean="0">
                <a:cs typeface="+mj-cs"/>
              </a:rPr>
              <a:t>)</a:t>
            </a:r>
            <a:r>
              <a:rPr lang="en-US" sz="2800" dirty="0" err="1" smtClean="0">
                <a:cs typeface="+mj-cs"/>
              </a:rPr>
              <a:t>Hypothyroxinemia</a:t>
            </a:r>
            <a:r>
              <a:rPr lang="fa-IR" sz="2800" dirty="0">
                <a:cs typeface="+mj-cs"/>
              </a:rPr>
              <a:t>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TBG</a:t>
            </a:r>
            <a:r>
              <a:rPr lang="fa-IR" dirty="0">
                <a:cs typeface="B Nazanin" pitchFamily="2" charset="-78"/>
              </a:rPr>
              <a:t>4</a:t>
            </a:r>
            <a:r>
              <a:rPr lang="fa-IR" dirty="0" smtClean="0">
                <a:cs typeface="B Nazanin" pitchFamily="2" charset="-78"/>
              </a:rPr>
              <a:t>-کاهش</a:t>
            </a:r>
          </a:p>
          <a:p>
            <a:pPr marL="0" indent="0" algn="r">
              <a:buNone/>
            </a:pPr>
            <a:r>
              <a:rPr lang="fa-IR" sz="2400" dirty="0"/>
              <a:t>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RTH</a:t>
            </a:r>
            <a:r>
              <a:rPr lang="fa-IR" sz="2800" dirty="0" smtClean="0">
                <a:cs typeface="B Nazanin" pitchFamily="2" charset="-78"/>
              </a:rPr>
              <a:t>5-سندرم </a:t>
            </a:r>
            <a:r>
              <a:rPr lang="fa-IR" sz="2800" dirty="0">
                <a:cs typeface="B Nazanin" pitchFamily="2" charset="-78"/>
              </a:rPr>
              <a:t>مقاومت به هورمون‌های تیروئید</a:t>
            </a:r>
            <a:r>
              <a:rPr lang="fa-IR" sz="2400" dirty="0"/>
              <a:t>(</a:t>
            </a:r>
          </a:p>
          <a:p>
            <a:pPr marL="0" indent="0" algn="r">
              <a:buNone/>
            </a:pPr>
            <a:r>
              <a:rPr lang="fa-IR" sz="2800" dirty="0">
                <a:cs typeface="B Nazanin" pitchFamily="2" charset="-78"/>
              </a:rPr>
              <a:t>)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FDH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6-</a:t>
            </a:r>
            <a:r>
              <a:rPr lang="fa-IR" sz="2800" dirty="0" smtClean="0">
                <a:cs typeface="B Nazanin" pitchFamily="2" charset="-78"/>
              </a:rPr>
              <a:t>هایپر </a:t>
            </a:r>
            <a:r>
              <a:rPr lang="fa-IR" sz="2800" dirty="0">
                <a:cs typeface="B Nazanin" pitchFamily="2" charset="-78"/>
              </a:rPr>
              <a:t>تیروکسینمی دیس آلبومینمیک </a:t>
            </a:r>
            <a:r>
              <a:rPr lang="fa-IR" sz="2800" dirty="0" smtClean="0">
                <a:cs typeface="B Nazanin" pitchFamily="2" charset="-78"/>
              </a:rPr>
              <a:t>فامیلی(</a:t>
            </a:r>
          </a:p>
          <a:p>
            <a:pPr marL="0" indent="0" algn="r">
              <a:buNone/>
            </a:pPr>
            <a:r>
              <a:rPr lang="en-US" sz="2800" dirty="0" smtClean="0">
                <a:cs typeface="B Nazanin" pitchFamily="2" charset="-78"/>
              </a:rPr>
              <a:t>(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goiter</a:t>
            </a:r>
            <a:r>
              <a:rPr lang="en-US" sz="2800" dirty="0">
                <a:cs typeface="B Nazanin" pitchFamily="2" charset="-78"/>
              </a:rPr>
              <a:t>) </a:t>
            </a:r>
            <a:r>
              <a:rPr lang="fa-IR" dirty="0">
                <a:cs typeface="B Nazanin" pitchFamily="2" charset="-78"/>
              </a:rPr>
              <a:t>7</a:t>
            </a:r>
            <a:r>
              <a:rPr lang="fa-IR" dirty="0" smtClean="0">
                <a:cs typeface="B Nazanin" pitchFamily="2" charset="-78"/>
              </a:rPr>
              <a:t>-گواتر</a:t>
            </a:r>
            <a:endParaRPr lang="en-US" dirty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dirty="0" smtClean="0">
                <a:cs typeface="B Nazanin" pitchFamily="2" charset="-78"/>
              </a:rPr>
              <a:t>  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79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B Nazanin" pitchFamily="2" charset="-78"/>
              </a:rPr>
              <a:t>کم کاری تیروئید 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3459163"/>
          </a:xfrm>
        </p:spPr>
        <p:txBody>
          <a:bodyPr>
            <a:normAutofit/>
          </a:bodyPr>
          <a:lstStyle/>
          <a:p>
            <a:pPr lvl="1" algn="r" rtl="1">
              <a:buFont typeface="Wingdings" pitchFamily="2" charset="2"/>
              <a:buChar char="ü"/>
            </a:pPr>
            <a:r>
              <a:rPr lang="fa-IR" sz="4800" dirty="0" smtClean="0">
                <a:cs typeface="B Nazanin" pitchFamily="2" charset="-78"/>
              </a:rPr>
              <a:t>نوع اولیه</a:t>
            </a:r>
            <a:endParaRPr lang="en-US" sz="4800" dirty="0" smtClean="0">
              <a:cs typeface="B Nazanin" pitchFamily="2" charset="-78"/>
            </a:endParaRPr>
          </a:p>
          <a:p>
            <a:pPr lvl="1" algn="r" rtl="1">
              <a:buFont typeface="Wingdings" pitchFamily="2" charset="2"/>
              <a:buChar char="ü"/>
            </a:pPr>
            <a:r>
              <a:rPr lang="en-US" sz="4800" dirty="0">
                <a:cs typeface="B Nazanin" pitchFamily="2" charset="-78"/>
              </a:rPr>
              <a:t> </a:t>
            </a:r>
            <a:r>
              <a:rPr lang="fa-IR" sz="4800" dirty="0" smtClean="0">
                <a:cs typeface="B Nazanin" pitchFamily="2" charset="-78"/>
              </a:rPr>
              <a:t>نوع ثانویه</a:t>
            </a:r>
          </a:p>
          <a:p>
            <a:pPr lvl="1" algn="r" rtl="1">
              <a:buFont typeface="Wingdings" pitchFamily="2" charset="2"/>
              <a:buChar char="ü"/>
            </a:pPr>
            <a:r>
              <a:rPr lang="fa-IR" sz="4800" dirty="0" smtClean="0">
                <a:cs typeface="B Nazanin" pitchFamily="2" charset="-78"/>
              </a:rPr>
              <a:t>نوع ثالثیه</a:t>
            </a:r>
            <a:endParaRPr lang="fa-IR" sz="4800" dirty="0">
              <a:cs typeface="B Nazanin" pitchFamily="2" charset="-78"/>
            </a:endParaRPr>
          </a:p>
          <a:p>
            <a:pPr marL="457200" lvl="1" indent="0" algn="r" rtl="1">
              <a:buNone/>
            </a:pPr>
            <a:r>
              <a:rPr lang="fa-IR" sz="4800" dirty="0" smtClean="0">
                <a:cs typeface="B Nazanin" pitchFamily="2" charset="-78"/>
              </a:rPr>
              <a:t> </a:t>
            </a:r>
            <a:endParaRPr lang="fa-IR" sz="4800" dirty="0">
              <a:cs typeface="B Nazanin" pitchFamily="2" charset="-78"/>
            </a:endParaRPr>
          </a:p>
          <a:p>
            <a:pPr marL="0" indent="0" algn="r">
              <a:buNone/>
            </a:pPr>
            <a:endParaRPr lang="en-US" sz="4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653092">
            <a:off x="761575" y="410175"/>
            <a:ext cx="1981200" cy="212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332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cs typeface="B Nazanin" pitchFamily="2" charset="-78"/>
              </a:rPr>
              <a:t>علل کم‌کاری تیروئید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fa-IR" dirty="0" smtClean="0">
                <a:cs typeface="B Nazanin" pitchFamily="2" charset="-78"/>
              </a:rPr>
              <a:t>بیش از 90 درصد موارد کم‌کاری تیروئید ناشی از دو عامل زیر است:</a:t>
            </a:r>
          </a:p>
          <a:p>
            <a:pPr marL="0" indent="0" algn="r">
              <a:buNone/>
            </a:pPr>
            <a:r>
              <a:rPr lang="fa-IR" dirty="0" smtClean="0">
                <a:cs typeface="B Nazanin" pitchFamily="2" charset="-78"/>
              </a:rPr>
              <a:t>1- تخریب خودایمنی غده تیروئید که در بیماری هاشیموتو دیده میشود.</a:t>
            </a:r>
          </a:p>
          <a:p>
            <a:pPr marL="0" indent="0" algn="r">
              <a:buNone/>
            </a:pPr>
            <a:r>
              <a:rPr lang="fa-IR" dirty="0" smtClean="0">
                <a:cs typeface="B Nazanin" pitchFamily="2" charset="-78"/>
              </a:rPr>
              <a:t>2- جراحی ویا اشعه درمانی جهت درمان پر‌‌‌کاری تیروئید</a:t>
            </a:r>
          </a:p>
          <a:p>
            <a:pPr marL="0" indent="0" algn="r">
              <a:buNone/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399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B Nazanin" pitchFamily="2" charset="-78"/>
              </a:rPr>
              <a:t>سایرعلل کم‌کاری تیروئید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 کم‌کاری تیروئید گذرا به علت درمان دارویی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نقایص مادرزادی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>
                <a:cs typeface="B Nazanin" pitchFamily="2" charset="-78"/>
              </a:rPr>
              <a:t>پرتو درمانی سرطان های سر و گردن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>
                <a:cs typeface="B Nazanin" pitchFamily="2" charset="-78"/>
              </a:rPr>
              <a:t>کمبود ید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شروع خودبخودی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041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cs typeface="B Nazanin" pitchFamily="2" charset="-78"/>
              </a:rPr>
              <a:t>علائم بالینی کم‌کاری تیروئید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بی‌حالی و خستگی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عدم تحمل سرما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افزایش وزن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کاهش ضربان قلب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کاهش فشار خون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پوست خشک و خشن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>
                <a:cs typeface="B Nazanin" pitchFamily="2" charset="-78"/>
              </a:rPr>
              <a:t>ریزش مو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>
                <a:cs typeface="B Nazanin" pitchFamily="2" charset="-78"/>
              </a:rPr>
              <a:t>شکنندگی ناخن ها </a:t>
            </a:r>
          </a:p>
          <a:p>
            <a:pPr algn="r" rtl="1">
              <a:buFont typeface="Wingdings" pitchFamily="2" charset="2"/>
              <a:buChar char="ü"/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261570">
            <a:off x="2586226" y="1789434"/>
            <a:ext cx="1905000" cy="1628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77132">
            <a:off x="581776" y="3253344"/>
            <a:ext cx="1562100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059317">
            <a:off x="914399" y="1585656"/>
            <a:ext cx="18859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601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علائم دیگر مرتبط از جمله: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کم خونی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اختلال ذهنی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یبوست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سفتی عضله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گالاکتوره(خروج شیر از پستان)</a:t>
            </a:r>
          </a:p>
          <a:p>
            <a:pPr algn="r" rtl="1">
              <a:buFont typeface="Wingdings" pitchFamily="2" charset="2"/>
              <a:buChar char="ü"/>
            </a:pPr>
            <a:endParaRPr lang="fa-IR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یافته آزمایشگاهی مرتبط با متابولیسم لیپیدها در کم‌کاری تیروئید :1-افزایش کلسترول تام 2-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LDL-C</a:t>
            </a:r>
            <a:endParaRPr lang="fa-IR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203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74638"/>
            <a:ext cx="5334000" cy="1143000"/>
          </a:xfrm>
        </p:spPr>
        <p:txBody>
          <a:bodyPr/>
          <a:lstStyle/>
          <a:p>
            <a:r>
              <a:rPr lang="fa-IR" dirty="0" smtClean="0"/>
              <a:t>آناتومی غده تیروئید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dirty="0">
                <a:cs typeface="B Nazanin" pitchFamily="2" charset="-78"/>
              </a:rPr>
              <a:t>غده تیروئید پروانه‌ای شکل بوده و در قسمت عرضی حنجره در جلو گلو قراردارد</a:t>
            </a:r>
            <a:r>
              <a:rPr lang="fa-IR" dirty="0" smtClean="0">
                <a:cs typeface="B Nazanin" pitchFamily="2" charset="-78"/>
              </a:rPr>
              <a:t>. </a:t>
            </a:r>
            <a:endParaRPr lang="en-US" dirty="0" smtClean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dirty="0" smtClean="0">
                <a:cs typeface="B Nazanin" pitchFamily="2" charset="-78"/>
              </a:rPr>
              <a:t>این غده جزء بزرگترین غدد اندوکرین بوده که از دو لوب تشکیل شده است. وزن آن حدود 25گرم است.</a:t>
            </a:r>
            <a:endParaRPr lang="fa-IR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در </a:t>
            </a:r>
            <a:r>
              <a:rPr lang="fa-IR" dirty="0">
                <a:cs typeface="B Nazanin" pitchFamily="2" charset="-78"/>
              </a:rPr>
              <a:t>قسمت مرکزی دارای ایسموس (تنگه) بوده که سبب اتصال دو </a:t>
            </a:r>
            <a:r>
              <a:rPr lang="fa-IR" dirty="0" smtClean="0">
                <a:cs typeface="B Nazanin" pitchFamily="2" charset="-78"/>
              </a:rPr>
              <a:t>لوب </a:t>
            </a:r>
            <a:r>
              <a:rPr lang="fa-IR" dirty="0">
                <a:cs typeface="B Nazanin" pitchFamily="2" charset="-78"/>
              </a:rPr>
              <a:t>تیروئیدی به یکدیگر </a:t>
            </a:r>
            <a:r>
              <a:rPr lang="fa-IR" dirty="0" smtClean="0">
                <a:cs typeface="B Nazanin" pitchFamily="2" charset="-78"/>
              </a:rPr>
              <a:t>می‌گردد.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غده‌ی تیروئید دارای دو نوع سلول می‌باشد:1- سلول‌های فولیکولی2- سلول‌های پارافولیکولی</a:t>
            </a:r>
            <a:r>
              <a:rPr lang="fa-IR" sz="2800" dirty="0" smtClean="0">
                <a:cs typeface="+mj-cs"/>
              </a:rPr>
              <a:t>(سلول‌های </a:t>
            </a:r>
            <a:r>
              <a:rPr lang="en-US" sz="2800" dirty="0" smtClean="0">
                <a:latin typeface="Times New Roman" pitchFamily="18" charset="0"/>
                <a:cs typeface="+mj-cs"/>
              </a:rPr>
              <a:t>c</a:t>
            </a:r>
            <a:r>
              <a:rPr lang="fa-IR" sz="2800" dirty="0" smtClean="0">
                <a:latin typeface="Times New Roman" pitchFamily="18" charset="0"/>
                <a:cs typeface="+mj-cs"/>
              </a:rPr>
              <a:t>)</a:t>
            </a:r>
            <a:endParaRPr lang="en-US" sz="2800" dirty="0">
              <a:latin typeface="Times New Roman" pitchFamily="18" charset="0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1295400"/>
            <a:ext cx="5232400" cy="374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623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cs typeface="B Nazanin" pitchFamily="2" charset="-78"/>
              </a:rPr>
              <a:t>اغمای میگزدم 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dirty="0" smtClean="0">
                <a:cs typeface="B Nazanin" pitchFamily="2" charset="-78"/>
              </a:rPr>
              <a:t>درموارد بسیار نادر، کم‌کاری شدید تیروئیدممکن است  منجر به یک بیماری مهلک به نام کمای میگزودم شود.در این بیماری سطح هورمون‌های تیروئید بسیار پایین می‌آید و باعث بروز عوارضی مانند گیجی،هیپوترمی و خواب آلودگی می‌گردد.</a:t>
            </a:r>
          </a:p>
          <a:p>
            <a:pPr marL="0" indent="0" algn="r">
              <a:buNone/>
            </a:pPr>
            <a:endParaRPr lang="fa-IR" dirty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dirty="0" smtClean="0">
                <a:cs typeface="B Nazanin" pitchFamily="2" charset="-78"/>
              </a:rPr>
              <a:t>این بیماری معمولا با داروی جایگزین هورمون تیروئید،به صورت تزریق مستقیم به ورید،درمان می‌شود. 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789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Autofit/>
          </a:bodyPr>
          <a:lstStyle/>
          <a:p>
            <a:r>
              <a:rPr lang="fa-IR" sz="3600" b="1" dirty="0">
                <a:cs typeface="B Nazanin" pitchFamily="2" charset="-78"/>
              </a:rPr>
              <a:t>عوارض کم کاری </a:t>
            </a:r>
            <a:r>
              <a:rPr lang="fa-IR" sz="3600" b="1" dirty="0" smtClean="0">
                <a:cs typeface="B Nazanin" pitchFamily="2" charset="-78"/>
              </a:rPr>
              <a:t>تیروئید </a:t>
            </a:r>
            <a:r>
              <a:rPr lang="fa-IR" sz="3600" b="1" dirty="0">
                <a:cs typeface="B Nazanin" pitchFamily="2" charset="-78"/>
              </a:rPr>
              <a:t>در دوران </a:t>
            </a:r>
            <a:r>
              <a:rPr lang="fa-IR" sz="3600" b="1" dirty="0" smtClean="0">
                <a:cs typeface="B Nazanin" pitchFamily="2" charset="-78"/>
              </a:rPr>
              <a:t>بارداری</a:t>
            </a: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/>
            </a:r>
            <a:br>
              <a:rPr lang="fa-IR" sz="3600" b="1" dirty="0">
                <a:solidFill>
                  <a:srgbClr val="FF0000"/>
                </a:solidFill>
                <a:cs typeface="B Nazanin" pitchFamily="2" charset="-78"/>
              </a:rPr>
            </a:br>
            <a:endParaRPr lang="en-US" sz="36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pPr lvl="1"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زایمان </a:t>
            </a:r>
            <a:r>
              <a:rPr lang="fa-IR" dirty="0">
                <a:cs typeface="B Nazanin" pitchFamily="2" charset="-78"/>
              </a:rPr>
              <a:t>زود رس</a:t>
            </a:r>
          </a:p>
          <a:p>
            <a:pPr lvl="1" algn="r" rtl="1">
              <a:buFont typeface="Wingdings" pitchFamily="2" charset="2"/>
              <a:buChar char="ü"/>
            </a:pPr>
            <a:r>
              <a:rPr lang="fa-IR" dirty="0">
                <a:cs typeface="B Nazanin" pitchFamily="2" charset="-78"/>
              </a:rPr>
              <a:t>سقط جنین به خصوص در 3ماهه اول بارداری</a:t>
            </a:r>
          </a:p>
          <a:p>
            <a:pPr lvl="1"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احتمال </a:t>
            </a:r>
            <a:r>
              <a:rPr lang="fa-IR" dirty="0">
                <a:cs typeface="B Nazanin" pitchFamily="2" charset="-78"/>
              </a:rPr>
              <a:t>پره اکلامپسی</a:t>
            </a:r>
          </a:p>
          <a:p>
            <a:pPr lvl="1"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اختلالات رشد در کودک</a:t>
            </a:r>
            <a:endParaRPr lang="fa-IR" dirty="0">
              <a:cs typeface="B Nazanin" pitchFamily="2" charset="-78"/>
            </a:endParaRPr>
          </a:p>
          <a:p>
            <a:pPr lvl="1" algn="r" rtl="1">
              <a:buFont typeface="Wingdings" pitchFamily="2" charset="2"/>
              <a:buChar char="ü"/>
            </a:pPr>
            <a:r>
              <a:rPr lang="fa-IR" dirty="0">
                <a:cs typeface="B Nazanin" pitchFamily="2" charset="-78"/>
              </a:rPr>
              <a:t>بروز اختلالات شناختی و عصبی در جنین</a:t>
            </a:r>
          </a:p>
          <a:p>
            <a:pPr lvl="1"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عوارضی مانند کاهش آهن بدن</a:t>
            </a:r>
            <a:endParaRPr lang="fa-IR" dirty="0">
              <a:cs typeface="B Nazanin" pitchFamily="2" charset="-78"/>
            </a:endParaRPr>
          </a:p>
          <a:p>
            <a:pPr lvl="1"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بروز بیماری تیروئید در جنین و نوزاد</a:t>
            </a:r>
            <a:endParaRPr lang="fa-IR" dirty="0">
              <a:cs typeface="B Nazanin" pitchFamily="2" charset="-78"/>
            </a:endParaRPr>
          </a:p>
          <a:p>
            <a:pPr lvl="1" algn="r" rtl="1">
              <a:buFont typeface="Wingdings" pitchFamily="2" charset="2"/>
              <a:buChar char="ü"/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37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250" y="274638"/>
            <a:ext cx="5765550" cy="1143000"/>
          </a:xfrm>
        </p:spPr>
        <p:txBody>
          <a:bodyPr/>
          <a:lstStyle/>
          <a:p>
            <a:r>
              <a:rPr lang="fa-IR" b="1" dirty="0" smtClean="0">
                <a:cs typeface="B Nazanin" pitchFamily="2" charset="-78"/>
              </a:rPr>
              <a:t>کم‌کاری تیروئید در نوزادان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3953"/>
            <a:ext cx="8229600" cy="3916363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fa-IR" sz="2800" dirty="0">
                <a:cs typeface="B Nazanin" pitchFamily="2" charset="-78"/>
              </a:rPr>
              <a:t>در نوزادان ممکن است کم کاری تیروئید به صورت مادرزادی ظهور </a:t>
            </a:r>
            <a:r>
              <a:rPr lang="fa-IR" sz="2800" dirty="0" smtClean="0">
                <a:cs typeface="B Nazanin" pitchFamily="2" charset="-78"/>
              </a:rPr>
              <a:t>کندعدم </a:t>
            </a:r>
            <a:r>
              <a:rPr lang="fa-IR" sz="2800" dirty="0">
                <a:cs typeface="B Nazanin" pitchFamily="2" charset="-78"/>
              </a:rPr>
              <a:t>تشخیص کم کاری تیروئید و درمان به موقع این بیماری در </a:t>
            </a:r>
            <a:r>
              <a:rPr lang="fa-IR" sz="2800" dirty="0" smtClean="0">
                <a:cs typeface="B Nazanin" pitchFamily="2" charset="-78"/>
              </a:rPr>
              <a:t>روزهای </a:t>
            </a:r>
            <a:r>
              <a:rPr lang="fa-IR" sz="2800" dirty="0">
                <a:cs typeface="B Nazanin" pitchFamily="2" charset="-78"/>
              </a:rPr>
              <a:t>اولیه </a:t>
            </a:r>
            <a:r>
              <a:rPr lang="fa-IR" sz="2800" dirty="0" smtClean="0">
                <a:cs typeface="B Nazanin" pitchFamily="2" charset="-78"/>
              </a:rPr>
              <a:t>عمرو </a:t>
            </a:r>
            <a:r>
              <a:rPr lang="fa-IR" sz="2800" dirty="0">
                <a:cs typeface="B Nazanin" pitchFamily="2" charset="-78"/>
              </a:rPr>
              <a:t>ادامه کم کاری تیروئید سبب اختلال شدید در </a:t>
            </a:r>
            <a:r>
              <a:rPr lang="fa-IR" sz="2800" dirty="0" smtClean="0">
                <a:cs typeface="B Nazanin" pitchFamily="2" charset="-78"/>
              </a:rPr>
              <a:t>رشد  </a:t>
            </a:r>
            <a:r>
              <a:rPr lang="fa-IR" sz="2800" dirty="0">
                <a:cs typeface="B Nazanin" pitchFamily="2" charset="-78"/>
              </a:rPr>
              <a:t>ذهنی و جسمی و عقب افتادگی ذهنی و اختلالات بدنی فرد می‌شود که به آن </a:t>
            </a:r>
            <a:r>
              <a:rPr lang="fa-IR" sz="2800" b="1" dirty="0" smtClean="0">
                <a:solidFill>
                  <a:srgbClr val="C00000"/>
                </a:solidFill>
                <a:cs typeface="B Nazanin" pitchFamily="2" charset="-78"/>
              </a:rPr>
              <a:t>کرتینیسم</a:t>
            </a:r>
            <a:r>
              <a:rPr lang="fa-IR" sz="2800" dirty="0" smtClean="0">
                <a:solidFill>
                  <a:srgbClr val="C00000"/>
                </a:solidFill>
                <a:cs typeface="B Nazanin" pitchFamily="2" charset="-78"/>
              </a:rPr>
              <a:t> </a:t>
            </a:r>
            <a:r>
              <a:rPr lang="fa-IR" sz="2800" dirty="0">
                <a:solidFill>
                  <a:srgbClr val="C00000"/>
                </a:solidFill>
                <a:cs typeface="B Nazanin" pitchFamily="2" charset="-78"/>
              </a:rPr>
              <a:t>(</a:t>
            </a:r>
            <a:r>
              <a:rPr lang="en-US" sz="2800" dirty="0">
                <a:solidFill>
                  <a:srgbClr val="C00000"/>
                </a:solidFill>
                <a:cs typeface="B Nazanin" pitchFamily="2" charset="-78"/>
              </a:rPr>
              <a:t>Cretinism</a:t>
            </a:r>
            <a:r>
              <a:rPr lang="fa-IR" sz="2800" dirty="0">
                <a:solidFill>
                  <a:srgbClr val="C00000"/>
                </a:solidFill>
                <a:cs typeface="B Nazanin" pitchFamily="2" charset="-78"/>
              </a:rPr>
              <a:t> </a:t>
            </a:r>
            <a:r>
              <a:rPr lang="fa-IR" sz="2800" dirty="0" smtClean="0">
                <a:solidFill>
                  <a:srgbClr val="C00000"/>
                </a:solidFill>
                <a:cs typeface="B Nazanin" pitchFamily="2" charset="-78"/>
              </a:rPr>
              <a:t>)</a:t>
            </a:r>
            <a:r>
              <a:rPr lang="fa-IR" sz="2800" dirty="0" smtClean="0">
                <a:cs typeface="B Nazanin" pitchFamily="2" charset="-78"/>
              </a:rPr>
              <a:t> می‌گویند. </a:t>
            </a:r>
            <a:endParaRPr lang="en-US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0782"/>
            <a:ext cx="2616450" cy="22782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4267200"/>
            <a:ext cx="3733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234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b="1" dirty="0">
                <a:cs typeface="B Nazanin" pitchFamily="2" charset="-78"/>
              </a:rPr>
              <a:t>درمان کم کاری مادرزادی تیروئید</a:t>
            </a:r>
            <a:endParaRPr lang="en-US" sz="40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fa-IR" dirty="0">
                <a:cs typeface="B Nazanin" pitchFamily="2" charset="-78"/>
              </a:rPr>
              <a:t>خوشبختانه، اگر این بیماری زود تشخیص داده شود، درمانش فقط با خوردن قرص </a:t>
            </a:r>
            <a:r>
              <a:rPr lang="fa-IR" dirty="0" smtClean="0">
                <a:cs typeface="B Nazanin" pitchFamily="2" charset="-78"/>
              </a:rPr>
              <a:t>خوراکی لووتیروکسین </a:t>
            </a:r>
            <a:r>
              <a:rPr lang="fa-IR" dirty="0">
                <a:cs typeface="B Nazanin" pitchFamily="2" charset="-78"/>
              </a:rPr>
              <a:t>انجام می‌گیرد که بر اساس </a:t>
            </a:r>
            <a:endParaRPr lang="fa-IR" dirty="0" smtClean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dirty="0" smtClean="0">
                <a:cs typeface="B Nazanin" pitchFamily="2" charset="-78"/>
              </a:rPr>
              <a:t>وزن </a:t>
            </a:r>
            <a:r>
              <a:rPr lang="fa-IR" dirty="0">
                <a:cs typeface="B Nazanin" pitchFamily="2" charset="-78"/>
              </a:rPr>
              <a:t>نوزاد، پزشک مقدار مصرف این قرص را </a:t>
            </a:r>
            <a:r>
              <a:rPr lang="fa-IR" dirty="0" smtClean="0">
                <a:cs typeface="B Nazanin" pitchFamily="2" charset="-78"/>
              </a:rPr>
              <a:t>تعیین می‌کند.</a:t>
            </a:r>
            <a:endParaRPr lang="fa-IR" dirty="0">
              <a:cs typeface="B Nazanin" pitchFamily="2" charset="-78"/>
            </a:endParaRPr>
          </a:p>
          <a:p>
            <a:pPr marL="0" indent="0" algn="just" rtl="1">
              <a:buNone/>
            </a:pPr>
            <a:endParaRPr lang="fa-IR" b="1" dirty="0" smtClean="0">
              <a:cs typeface="B Nazanin" pitchFamily="2" charset="-78"/>
            </a:endParaRPr>
          </a:p>
          <a:p>
            <a:pPr algn="just" rtl="1">
              <a:buFont typeface="Wingdings" pitchFamily="2" charset="2"/>
              <a:buChar char="ü"/>
            </a:pPr>
            <a:r>
              <a:rPr lang="fa-IR" b="1" dirty="0" smtClean="0">
                <a:cs typeface="B Nazanin" pitchFamily="2" charset="-78"/>
              </a:rPr>
              <a:t>بهترین </a:t>
            </a:r>
            <a:r>
              <a:rPr lang="fa-IR" b="1" dirty="0">
                <a:cs typeface="B Nazanin" pitchFamily="2" charset="-78"/>
              </a:rPr>
              <a:t>زمان درمان این بیماری روز های اول تولد به خصوص تا شش هفتگی می باشد.</a:t>
            </a:r>
          </a:p>
          <a:p>
            <a:pPr marL="0" indent="0" algn="r">
              <a:buNone/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76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B Nazanin" pitchFamily="2" charset="-78"/>
              </a:rPr>
              <a:t>یافته‌های آزمایشگاهی 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44345" cy="4525963"/>
          </a:xfrm>
        </p:spPr>
        <p:txBody>
          <a:bodyPr/>
          <a:lstStyle/>
          <a:p>
            <a:pPr marL="0" indent="0" algn="r">
              <a:buNone/>
            </a:pPr>
            <a:r>
              <a:rPr lang="fa-IR" dirty="0" smtClean="0">
                <a:cs typeface="B Nazanin" pitchFamily="2" charset="-78"/>
              </a:rPr>
              <a:t>1- کم‌کاری اولیه تیروئید:</a:t>
            </a:r>
            <a:endParaRPr lang="en-US" dirty="0">
              <a:cs typeface="+mj-cs"/>
            </a:endParaRPr>
          </a:p>
          <a:p>
            <a:pPr marL="0" indent="0" algn="r">
              <a:buNone/>
            </a:pPr>
            <a:r>
              <a:rPr lang="en-US" dirty="0" smtClean="0">
                <a:cs typeface="+mj-cs"/>
              </a:rPr>
              <a:t>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FT3</a:t>
            </a:r>
            <a:r>
              <a:rPr lang="en-US" dirty="0" smtClean="0">
                <a:cs typeface="+mj-cs"/>
              </a:rPr>
              <a:t>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FT4</a:t>
            </a:r>
            <a:r>
              <a:rPr lang="en-US" dirty="0" smtClean="0">
                <a:cs typeface="+mj-cs"/>
              </a:rPr>
              <a:t>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TSH</a:t>
            </a:r>
            <a:r>
              <a:rPr lang="en-US" dirty="0" smtClean="0">
                <a:cs typeface="+mj-cs"/>
              </a:rPr>
              <a:t>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T3RU</a:t>
            </a:r>
            <a:r>
              <a:rPr lang="en-US" dirty="0" smtClean="0">
                <a:cs typeface="+mj-cs"/>
              </a:rPr>
              <a:t>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FTI</a:t>
            </a:r>
            <a:r>
              <a:rPr lang="en-US" dirty="0" smtClean="0">
                <a:cs typeface="+mj-cs"/>
              </a:rPr>
              <a:t>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T4</a:t>
            </a:r>
            <a:r>
              <a:rPr lang="en-US" dirty="0" smtClean="0">
                <a:cs typeface="+mj-cs"/>
              </a:rPr>
              <a:t>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T3</a:t>
            </a:r>
          </a:p>
          <a:p>
            <a:pPr marL="0" indent="0" algn="r">
              <a:buNone/>
            </a:pPr>
            <a:endParaRPr lang="en-US" dirty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dirty="0" smtClean="0">
                <a:cs typeface="B Nazanin" pitchFamily="2" charset="-78"/>
              </a:rPr>
              <a:t>2- بیماری هاشیموتو:</a:t>
            </a:r>
            <a:endParaRPr lang="en-US" dirty="0" smtClean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FT3</a:t>
            </a:r>
            <a:r>
              <a:rPr lang="en-US" dirty="0" smtClean="0">
                <a:cs typeface="B Nazanin" pitchFamily="2" charset="-78"/>
              </a:rPr>
              <a:t>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FT4</a:t>
            </a:r>
            <a:r>
              <a:rPr lang="en-US" dirty="0" smtClean="0">
                <a:cs typeface="B Nazanin" pitchFamily="2" charset="-78"/>
              </a:rPr>
              <a:t>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TSH</a:t>
            </a:r>
            <a:r>
              <a:rPr lang="en-US" dirty="0" smtClean="0">
                <a:cs typeface="B Nazanin" pitchFamily="2" charset="-78"/>
              </a:rPr>
              <a:t>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T3RU</a:t>
            </a:r>
            <a:r>
              <a:rPr lang="en-US" dirty="0" smtClean="0">
                <a:cs typeface="B Nazanin" pitchFamily="2" charset="-78"/>
              </a:rPr>
              <a:t>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FTI</a:t>
            </a:r>
            <a:r>
              <a:rPr lang="en-US" dirty="0" smtClean="0">
                <a:cs typeface="B Nazanin" pitchFamily="2" charset="-78"/>
              </a:rPr>
              <a:t>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T4</a:t>
            </a:r>
            <a:r>
              <a:rPr lang="en-US" dirty="0" smtClean="0">
                <a:cs typeface="B Nazanin" pitchFamily="2" charset="-78"/>
              </a:rPr>
              <a:t>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T3</a:t>
            </a:r>
            <a:r>
              <a:rPr lang="en-US" dirty="0" smtClean="0">
                <a:cs typeface="B Nazanin" pitchFamily="2" charset="-78"/>
              </a:rPr>
              <a:t>  </a:t>
            </a:r>
          </a:p>
          <a:p>
            <a:pPr marL="0" indent="0" algn="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Anti TPO </a:t>
            </a:r>
            <a:r>
              <a:rPr lang="fa-IR" dirty="0" smtClean="0">
                <a:cs typeface="B Nazanin" pitchFamily="2" charset="-78"/>
              </a:rPr>
              <a:t>+</a:t>
            </a:r>
            <a:r>
              <a:rPr lang="en-US" dirty="0" smtClean="0">
                <a:cs typeface="B Nazanin" pitchFamily="2" charset="-78"/>
              </a:rPr>
              <a:t>  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8077200" y="2362200"/>
            <a:ext cx="76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7162800" y="2362200"/>
            <a:ext cx="76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1368095" y="2389908"/>
            <a:ext cx="76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2524991" y="2403763"/>
            <a:ext cx="76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648203" y="2403763"/>
            <a:ext cx="76200" cy="277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5943600" y="2362200"/>
            <a:ext cx="76200" cy="3186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7239000" y="4191000"/>
            <a:ext cx="76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6019800" y="4191000"/>
            <a:ext cx="45719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724403" y="4191000"/>
            <a:ext cx="45719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2518064" y="4177146"/>
            <a:ext cx="45719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1418013" y="4177146"/>
            <a:ext cx="45719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8210202" y="4191000"/>
            <a:ext cx="45719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>
            <a:off x="3610491" y="2362200"/>
            <a:ext cx="45719" cy="3463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3573081" y="4191000"/>
            <a:ext cx="45719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92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38" y="1371600"/>
            <a:ext cx="8382000" cy="4754563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en-US" sz="2800" dirty="0" smtClean="0">
                <a:latin typeface="Times New Roman" pitchFamily="18" charset="0"/>
                <a:cs typeface="+mj-cs"/>
              </a:rPr>
              <a:t> </a:t>
            </a:r>
            <a:r>
              <a:rPr lang="fa-IR" sz="2800" dirty="0" smtClean="0">
                <a:latin typeface="Times New Roman" pitchFamily="18" charset="0"/>
                <a:cs typeface="+mj-cs"/>
              </a:rPr>
              <a:t>مرحله ساب کلینیکال:</a:t>
            </a:r>
            <a:endParaRPr lang="en-US" sz="2800" dirty="0" smtClean="0">
              <a:latin typeface="Times New Roman" pitchFamily="18" charset="0"/>
              <a:cs typeface="+mj-cs"/>
            </a:endParaRPr>
          </a:p>
          <a:p>
            <a:pPr marL="0" indent="0" algn="r">
              <a:buNone/>
            </a:pPr>
            <a:endParaRPr lang="fa-IR" sz="2800" dirty="0" smtClean="0">
              <a:latin typeface="Times New Roman" pitchFamily="18" charset="0"/>
              <a:cs typeface="+mj-cs"/>
            </a:endParaRPr>
          </a:p>
          <a:p>
            <a:pPr marL="0" indent="0" algn="r">
              <a:buNone/>
            </a:pPr>
            <a:r>
              <a:rPr lang="en-US" sz="2800" dirty="0" smtClean="0">
                <a:latin typeface="Times New Roman" pitchFamily="18" charset="0"/>
                <a:cs typeface="+mj-cs"/>
              </a:rPr>
              <a:t>TSH       T4   </a:t>
            </a:r>
            <a:endParaRPr lang="fa-IR" sz="2800" dirty="0" smtClean="0">
              <a:latin typeface="Times New Roman" pitchFamily="18" charset="0"/>
              <a:cs typeface="+mj-cs"/>
            </a:endParaRPr>
          </a:p>
          <a:p>
            <a:pPr marL="0" indent="0" algn="r">
              <a:buNone/>
            </a:pPr>
            <a:endParaRPr lang="fa-IR" sz="2800" dirty="0">
              <a:latin typeface="Times New Roman" pitchFamily="18" charset="0"/>
              <a:cs typeface="+mj-cs"/>
            </a:endParaRPr>
          </a:p>
          <a:p>
            <a:pPr marL="0" indent="0" algn="r">
              <a:buNone/>
            </a:pPr>
            <a:r>
              <a:rPr lang="fa-IR" sz="2800" dirty="0" smtClean="0">
                <a:latin typeface="Times New Roman" pitchFamily="18" charset="0"/>
                <a:cs typeface="+mj-cs"/>
              </a:rPr>
              <a:t> برای بررسی آینده هاشیموتو</a:t>
            </a:r>
            <a:r>
              <a:rPr lang="en-US" sz="2800" dirty="0" smtClean="0">
                <a:latin typeface="Times New Roman" pitchFamily="18" charset="0"/>
                <a:cs typeface="+mj-cs"/>
              </a:rPr>
              <a:t>Anti TPO</a:t>
            </a:r>
            <a:r>
              <a:rPr lang="fa-IR" sz="2800" dirty="0" smtClean="0">
                <a:latin typeface="Times New Roman" pitchFamily="18" charset="0"/>
                <a:cs typeface="+mj-cs"/>
              </a:rPr>
              <a:t>اندازه گیری </a:t>
            </a:r>
          </a:p>
          <a:p>
            <a:pPr marL="0" indent="0" algn="r">
              <a:buNone/>
            </a:pPr>
            <a:endParaRPr lang="fa-IR" sz="2800" dirty="0">
              <a:latin typeface="Times New Roman" pitchFamily="18" charset="0"/>
              <a:cs typeface="+mj-cs"/>
            </a:endParaRPr>
          </a:p>
          <a:p>
            <a:pPr marL="0" indent="0" algn="r">
              <a:buNone/>
            </a:pPr>
            <a:endParaRPr lang="en-US" sz="2800" dirty="0" smtClean="0">
              <a:cs typeface="B Nazanin" pitchFamily="2" charset="-78"/>
            </a:endParaRPr>
          </a:p>
          <a:p>
            <a:pPr marL="0" indent="0" algn="r">
              <a:buNone/>
            </a:pPr>
            <a:endParaRPr lang="en-US" sz="2800" dirty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2800" dirty="0" smtClean="0">
                <a:cs typeface="B Nazanin" pitchFamily="2" charset="-78"/>
              </a:rPr>
              <a:t>درکم‌کاری ثانویه(ناشی از آسیب هیپوفیز)وثالثیه (ناشی ازآسیب هیپوتالاموس) </a:t>
            </a:r>
          </a:p>
          <a:p>
            <a:pPr marL="0" indent="0" algn="r">
              <a:buNone/>
            </a:pPr>
            <a:r>
              <a:rPr lang="fa-IR" sz="2800" dirty="0" smtClean="0">
                <a:cs typeface="B Nazanin" pitchFamily="2" charset="-78"/>
              </a:rPr>
              <a:t>پایین یا نزدیک به مقدار طبیعی می‌باشد.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TSH</a:t>
            </a:r>
            <a:r>
              <a:rPr lang="fa-IR" sz="2800" dirty="0" smtClean="0">
                <a:cs typeface="B Nazanin" pitchFamily="2" charset="-78"/>
              </a:rPr>
              <a:t>مقدار</a:t>
            </a:r>
            <a:endParaRPr lang="en-US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0" name="Up Arrow 39"/>
          <p:cNvSpPr/>
          <p:nvPr/>
        </p:nvSpPr>
        <p:spPr>
          <a:xfrm>
            <a:off x="7086600" y="2198726"/>
            <a:ext cx="45719" cy="3858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eft Arrow 41"/>
          <p:cNvSpPr/>
          <p:nvPr/>
        </p:nvSpPr>
        <p:spPr>
          <a:xfrm>
            <a:off x="8305800" y="2198726"/>
            <a:ext cx="457200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850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B Nazanin" pitchFamily="2" charset="-78"/>
              </a:rPr>
              <a:t>درمان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836" y="1646237"/>
            <a:ext cx="8229600" cy="4525963"/>
          </a:xfrm>
        </p:spPr>
        <p:txBody>
          <a:bodyPr/>
          <a:lstStyle/>
          <a:p>
            <a:pPr marL="0" indent="0" algn="r">
              <a:buNone/>
            </a:pPr>
            <a:r>
              <a:rPr lang="fa-IR" dirty="0" smtClean="0">
                <a:cs typeface="B Nazanin" pitchFamily="2" charset="-78"/>
              </a:rPr>
              <a:t> درمان کم‌کاری تیروئید،تجویز خوراکی هورمون های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 که </a:t>
            </a:r>
          </a:p>
          <a:p>
            <a:pPr marL="0" indent="0" algn="r">
              <a:buNone/>
            </a:pPr>
            <a:r>
              <a:rPr lang="fa-IR" dirty="0" smtClean="0">
                <a:cs typeface="B Nazanin" pitchFamily="2" charset="-78"/>
              </a:rPr>
              <a:t>در بافت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(T4</a:t>
            </a:r>
            <a:r>
              <a:rPr lang="fa-IR" dirty="0" smtClean="0">
                <a:cs typeface="B Nazanin" pitchFamily="2" charset="-78"/>
              </a:rPr>
              <a:t>تیروئید است که عمومی ترین آنها لووتیروکسین(</a:t>
            </a:r>
          </a:p>
          <a:p>
            <a:pPr marL="0" indent="0" algn="r">
              <a:buNone/>
            </a:pPr>
            <a:r>
              <a:rPr lang="fa-IR" dirty="0" smtClean="0">
                <a:cs typeface="B Nazanin" pitchFamily="2" charset="-78"/>
              </a:rPr>
              <a:t>تبدیل می‌شود.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T3</a:t>
            </a:r>
            <a:r>
              <a:rPr lang="fa-IR" dirty="0" smtClean="0">
                <a:cs typeface="B Nazanin" pitchFamily="2" charset="-78"/>
              </a:rPr>
              <a:t>های محیطی به </a:t>
            </a:r>
          </a:p>
          <a:p>
            <a:pPr marL="0" indent="0" algn="r">
              <a:buNone/>
            </a:pPr>
            <a:r>
              <a:rPr lang="fa-IR" dirty="0" smtClean="0">
                <a:cs typeface="B Nazanin" pitchFamily="2" charset="-78"/>
              </a:rPr>
              <a:t>دوز میانگین در بالغین 1.6میکروگرم به ازای کیلوگرم وزن بدن </a:t>
            </a:r>
          </a:p>
          <a:p>
            <a:pPr marL="0" indent="0" algn="r">
              <a:buNone/>
            </a:pPr>
            <a:r>
              <a:rPr lang="fa-IR" dirty="0" smtClean="0">
                <a:cs typeface="B Nazanin" pitchFamily="2" charset="-78"/>
              </a:rPr>
              <a:t>است.</a:t>
            </a:r>
          </a:p>
          <a:p>
            <a:pPr marL="0" indent="0" algn="r">
              <a:buNone/>
            </a:pPr>
            <a:r>
              <a:rPr lang="fa-IR" dirty="0" smtClean="0">
                <a:cs typeface="B Nazanin" pitchFamily="2" charset="-78"/>
              </a:rPr>
              <a:t> باید به طور مداوم اندازه گیری شود تا کفایت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TSH</a:t>
            </a:r>
            <a:r>
              <a:rPr lang="fa-IR" dirty="0" smtClean="0">
                <a:cs typeface="B Nazanin" pitchFamily="2" charset="-78"/>
              </a:rPr>
              <a:t>غلظت های </a:t>
            </a:r>
          </a:p>
          <a:p>
            <a:pPr marL="0" indent="0" algn="r">
              <a:buNone/>
            </a:pPr>
            <a:r>
              <a:rPr lang="fa-IR" dirty="0" smtClean="0">
                <a:cs typeface="B Nazanin" pitchFamily="2" charset="-78"/>
              </a:rPr>
              <a:t>درمان نشان داده شود.</a:t>
            </a:r>
            <a:r>
              <a:rPr lang="en-US" dirty="0" smtClean="0">
                <a:cs typeface="B Nazanin" pitchFamily="2" charset="-78"/>
              </a:rPr>
              <a:t> 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76475">
            <a:off x="341467" y="368370"/>
            <a:ext cx="3022987" cy="142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055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fa-IR" b="1" dirty="0" smtClean="0">
                <a:cs typeface="B Nazanin" pitchFamily="2" charset="-78"/>
              </a:rPr>
              <a:t>رژیم‌های غیردارویی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0362"/>
            <a:ext cx="8229600" cy="452596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 smtClean="0">
                <a:cs typeface="B Nazanin" pitchFamily="2" charset="-78"/>
              </a:rPr>
              <a:t>آزمایشهای منظم ، وضعیت ورزش منظم و رژیم غذای پرفیبر برای این بیماران توصیه می‌گردد. غذاهای دریایی </a:t>
            </a:r>
            <a:r>
              <a:rPr lang="fa-IR" dirty="0">
                <a:cs typeface="B Nazanin" pitchFamily="2" charset="-78"/>
              </a:rPr>
              <a:t>، انواع سبزیجات ، لبنیات و تخم مرغ که حاوی مقادیر متفاوتی از ید هستند نیز برای آنان مفید </a:t>
            </a:r>
            <a:r>
              <a:rPr lang="fa-IR" dirty="0" smtClean="0">
                <a:cs typeface="B Nazanin" pitchFamily="2" charset="-78"/>
              </a:rPr>
              <a:t>است</a:t>
            </a:r>
            <a:r>
              <a:rPr lang="fa-IR" dirty="0">
                <a:cs typeface="B Nazanin" pitchFamily="2" charset="-78"/>
              </a:rPr>
              <a:t>. </a:t>
            </a:r>
            <a:r>
              <a:rPr lang="fa-IR" dirty="0" smtClean="0">
                <a:cs typeface="B Nazanin" pitchFamily="2" charset="-78"/>
              </a:rPr>
              <a:t> 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itchFamily="2" charset="-78"/>
              </a:rPr>
              <a:t>مصرف </a:t>
            </a:r>
            <a:r>
              <a:rPr lang="fa-IR" dirty="0">
                <a:cs typeface="B Nazanin" pitchFamily="2" charset="-78"/>
              </a:rPr>
              <a:t>زیاد کلم ، شلغم ، هلو ، بادام زمینی ، دانه‌های سویا و اسفناج به آنان توصیه نمی‌شود و </a:t>
            </a:r>
            <a:r>
              <a:rPr lang="fa-IR" dirty="0" smtClean="0">
                <a:cs typeface="B Nazanin" pitchFamily="2" charset="-78"/>
              </a:rPr>
              <a:t>باید </a:t>
            </a:r>
            <a:r>
              <a:rPr lang="fa-IR" dirty="0">
                <a:cs typeface="B Nazanin" pitchFamily="2" charset="-78"/>
              </a:rPr>
              <a:t>مصرف این نوع مواد غذایی را محدود نمایید. </a:t>
            </a:r>
            <a:br>
              <a:rPr lang="fa-IR" dirty="0">
                <a:cs typeface="B Nazanin" pitchFamily="2" charset="-78"/>
              </a:rPr>
            </a:br>
            <a:endParaRPr lang="fa-IR" dirty="0">
              <a:cs typeface="B Nazanin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386512"/>
            <a:ext cx="2133600" cy="365125"/>
          </a:xfrm>
        </p:spPr>
        <p:txBody>
          <a:bodyPr/>
          <a:lstStyle/>
          <a:p>
            <a:fld id="{2395A469-3929-4FF1-854D-6DBD94EE5F88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678362"/>
            <a:ext cx="3334787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147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 smtClean="0">
                <a:cs typeface="B Nazanin" pitchFamily="2" charset="-78"/>
              </a:rPr>
              <a:t>پرکاری تیروئید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1" indent="0" algn="r">
              <a:buNone/>
            </a:pPr>
            <a:r>
              <a:rPr lang="fa-IR" sz="3200" dirty="0" smtClean="0">
                <a:cs typeface="B Nazanin" pitchFamily="2" charset="-78"/>
              </a:rPr>
              <a:t>علل افزایش هورمونهای تیروئیدی عبارتند از:</a:t>
            </a:r>
          </a:p>
          <a:p>
            <a:pPr marL="457200" lvl="1" indent="0" algn="r">
              <a:buNone/>
            </a:pPr>
            <a:r>
              <a:rPr lang="fa-IR" sz="3200" b="1" dirty="0" smtClean="0">
                <a:cs typeface="B Nazanin" pitchFamily="2" charset="-78"/>
              </a:rPr>
              <a:t>1-هیپرتیروئیدی اولیه</a:t>
            </a:r>
          </a:p>
          <a:p>
            <a:pPr lvl="1" algn="r" rtl="1">
              <a:buFont typeface="Wingdings" pitchFamily="2" charset="2"/>
              <a:buChar char="ü"/>
            </a:pPr>
            <a:r>
              <a:rPr lang="fa-IR" sz="3200" dirty="0" smtClean="0">
                <a:cs typeface="B Nazanin" pitchFamily="2" charset="-78"/>
              </a:rPr>
              <a:t>بیماری گریوز</a:t>
            </a:r>
          </a:p>
          <a:p>
            <a:pPr lvl="1" algn="r" rtl="1">
              <a:buFont typeface="Wingdings" pitchFamily="2" charset="2"/>
              <a:buChar char="ü"/>
            </a:pPr>
            <a:r>
              <a:rPr lang="fa-IR" sz="3200" dirty="0" smtClean="0">
                <a:cs typeface="B Nazanin" pitchFamily="2" charset="-78"/>
              </a:rPr>
              <a:t>آدنوم سمی</a:t>
            </a:r>
          </a:p>
          <a:p>
            <a:pPr lvl="1" algn="r" rtl="1">
              <a:buFont typeface="Wingdings" pitchFamily="2" charset="2"/>
              <a:buChar char="ü"/>
            </a:pPr>
            <a:r>
              <a:rPr lang="fa-IR" sz="3200" dirty="0" smtClean="0">
                <a:cs typeface="B Nazanin" pitchFamily="2" charset="-78"/>
              </a:rPr>
              <a:t>گواتر مولتی ندولر سمی(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MNG</a:t>
            </a:r>
            <a:r>
              <a:rPr lang="fa-IR" sz="3200" dirty="0" smtClean="0">
                <a:cs typeface="B Nazanin" pitchFamily="2" charset="-78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03772">
            <a:off x="807692" y="510123"/>
            <a:ext cx="1617621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977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b="1" dirty="0" smtClean="0">
                <a:cs typeface="B Nazanin" pitchFamily="2" charset="-78"/>
              </a:rPr>
              <a:t>2- هیپرتیروئیدی ثانویه:</a:t>
            </a:r>
          </a:p>
          <a:p>
            <a:pPr algn="r" rtl="1">
              <a:buFont typeface="Wingdings" pitchFamily="2" charset="2"/>
              <a:buChar char="ü"/>
            </a:pP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تیروتوکسیکوز حاملگی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تومورهای مترشحه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HCG</a:t>
            </a:r>
            <a:endParaRPr lang="fa-I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آدنوم هیپوفیزی مترشحه</a:t>
            </a:r>
            <a:r>
              <a:rPr lang="en-US" dirty="0">
                <a:cs typeface="B Nazanin" pitchFamily="2" charset="-78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30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cs typeface="B Nazanin" pitchFamily="2" charset="-78"/>
              </a:rPr>
              <a:t>وظیفه غده </a:t>
            </a:r>
            <a:r>
              <a:rPr lang="fa-IR" b="1" dirty="0" smtClean="0">
                <a:cs typeface="B Nazanin" pitchFamily="2" charset="-78"/>
              </a:rPr>
              <a:t>تیروئید</a:t>
            </a:r>
            <a:r>
              <a:rPr lang="fa-IR" b="1" dirty="0">
                <a:cs typeface="B Nazanin" pitchFamily="2" charset="-78"/>
              </a:rPr>
              <a:t>: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dirty="0" smtClean="0">
                <a:cs typeface="B Nazanin" pitchFamily="2" charset="-78"/>
              </a:rPr>
              <a:t>کار غده تیروئید تنظیم سوخت و ساز بدن و رشد انسان  است؛ به علاوه در تنظیم آب و الکترولیت ها  تاثیر می گذارد و به طور کلی با عملکرد تمامی سیستم ها به خصوص مغز، اعصاب و قلب رابطه</a:t>
            </a:r>
            <a:r>
              <a:rPr lang="fa-IR" b="1" dirty="0" smtClean="0">
                <a:cs typeface="B Nazanin" pitchFamily="2" charset="-78"/>
              </a:rPr>
              <a:t> </a:t>
            </a:r>
          </a:p>
          <a:p>
            <a:pPr marL="0" indent="0" algn="r">
              <a:buNone/>
            </a:pPr>
            <a:r>
              <a:rPr lang="fa-IR" dirty="0" smtClean="0">
                <a:cs typeface="B Nazanin" pitchFamily="2" charset="-78"/>
              </a:rPr>
              <a:t>مستقیم دارد.</a:t>
            </a:r>
          </a:p>
          <a:p>
            <a:pPr marL="0" indent="0" algn="r">
              <a:buNone/>
            </a:pPr>
            <a:r>
              <a:rPr lang="fa-IR" b="1" u="sng" dirty="0">
                <a:cs typeface="B Nazanin" pitchFamily="2" charset="-78"/>
              </a:rPr>
              <a:t>مهم ترین وظیفه آن تاثیر روی سیستم سوخت </a:t>
            </a:r>
            <a:r>
              <a:rPr lang="fa-IR" b="1" u="sng" dirty="0" smtClean="0">
                <a:cs typeface="B Nazanin" pitchFamily="2" charset="-78"/>
              </a:rPr>
              <a:t>و</a:t>
            </a:r>
            <a:r>
              <a:rPr lang="fa-IR" b="1" u="sng" dirty="0">
                <a:cs typeface="B Nazanin" pitchFamily="2" charset="-78"/>
              </a:rPr>
              <a:t> ساز بدن است. </a:t>
            </a:r>
            <a:endParaRPr lang="en-US" u="sng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68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b="1" dirty="0" smtClean="0">
                <a:cs typeface="B Nazanin" pitchFamily="2" charset="-78"/>
              </a:rPr>
              <a:t>3-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fa-IR" b="1" dirty="0" smtClean="0">
                <a:cs typeface="B Nazanin" pitchFamily="2" charset="-78"/>
              </a:rPr>
              <a:t>تیروئیدیت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حاد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تحت حاد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مزمن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itchFamily="2" charset="-78"/>
              </a:rPr>
              <a:t>4- </a:t>
            </a:r>
            <a:r>
              <a:rPr lang="fa-IR" b="1" dirty="0" smtClean="0">
                <a:cs typeface="B Nazanin" pitchFamily="2" charset="-78"/>
              </a:rPr>
              <a:t>مصرف ید و داروهای حاوی ید مانند آمیدارون </a:t>
            </a:r>
          </a:p>
          <a:p>
            <a:pPr marL="0" indent="0" algn="r" rtl="1">
              <a:buNone/>
            </a:pPr>
            <a:r>
              <a:rPr lang="fa-IR" b="1" dirty="0">
                <a:cs typeface="B Nazanin" pitchFamily="2" charset="-78"/>
              </a:rPr>
              <a:t>5</a:t>
            </a:r>
            <a:r>
              <a:rPr lang="fa-IR" b="1" dirty="0" smtClean="0">
                <a:cs typeface="B Nazanin" pitchFamily="2" charset="-78"/>
              </a:rPr>
              <a:t>-مصرف زیاد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T3</a:t>
            </a:r>
            <a:r>
              <a:rPr lang="fa-IR" b="1" dirty="0" smtClean="0">
                <a:cs typeface="B Nazanin" pitchFamily="2" charset="-78"/>
              </a:rPr>
              <a:t>و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T4</a:t>
            </a:r>
            <a:endParaRPr lang="fa-I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952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b="1" dirty="0" smtClean="0">
                <a:cs typeface="B Nazanin" pitchFamily="2" charset="-78"/>
              </a:rPr>
              <a:t>علائم بالینی پرکاری تیروئید</a:t>
            </a:r>
            <a:endParaRPr lang="en-US" sz="40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20000"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افزایش اشتها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کاهش وزن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کاهش تحمل گرما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خستگی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اسهال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پوست گرم ومرطوب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تپش قلب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کاهش میل جنسی واختلالات قاعدگی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اختلالات تنفسی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تحریک پذیری</a:t>
            </a:r>
            <a:endParaRPr lang="en-US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اضطراب</a:t>
            </a:r>
          </a:p>
          <a:p>
            <a:pPr algn="r" rtl="1">
              <a:buFont typeface="Wingdings" pitchFamily="2" charset="2"/>
              <a:buChar char="ü"/>
            </a:pPr>
            <a:endParaRPr lang="fa-IR" dirty="0" smtClean="0">
              <a:cs typeface="B Nazanin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270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fa-IR" dirty="0" smtClean="0">
                <a:cs typeface="B Nazanin" pitchFamily="2" charset="-78"/>
              </a:rPr>
              <a:t>یافته های آزمایشگاهی در پرکاری تیروئید </a:t>
            </a:r>
            <a:endParaRPr lang="en-US" dirty="0" smtClean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dirty="0" smtClean="0">
                <a:cs typeface="B Nazanin" pitchFamily="2" charset="-78"/>
              </a:rPr>
              <a:t>1-کاهش کلسترول تام</a:t>
            </a:r>
            <a:endParaRPr lang="en-US" dirty="0" smtClean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dirty="0" smtClean="0">
                <a:cs typeface="B Nazanin" pitchFamily="2" charset="-78"/>
              </a:rPr>
              <a:t>2-افزایش کلسیم و گلوکز</a:t>
            </a:r>
          </a:p>
          <a:p>
            <a:pPr marL="0" indent="0" algn="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LDL-C</a:t>
            </a:r>
            <a:r>
              <a:rPr lang="fa-IR" dirty="0" smtClean="0">
                <a:cs typeface="B Nazanin" pitchFamily="2" charset="-78"/>
              </a:rPr>
              <a:t>3- کاهش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827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cs typeface="B Nazanin" pitchFamily="2" charset="-78"/>
              </a:rPr>
              <a:t>عوارض پر کاری </a:t>
            </a:r>
            <a:r>
              <a:rPr lang="fa-IR" b="1" dirty="0" smtClean="0">
                <a:cs typeface="B Nazanin" pitchFamily="2" charset="-78"/>
              </a:rPr>
              <a:t>تیروئید </a:t>
            </a:r>
            <a:r>
              <a:rPr lang="fa-IR" b="1" dirty="0">
                <a:cs typeface="B Nazanin" pitchFamily="2" charset="-78"/>
              </a:rPr>
              <a:t>در بارداری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r" rtl="1">
              <a:buClr>
                <a:srgbClr val="1CADE4"/>
              </a:buClr>
              <a:buFont typeface="Wingdings" pitchFamily="2" charset="2"/>
              <a:buChar char="ü"/>
            </a:pPr>
            <a:r>
              <a:rPr lang="fa-IR" sz="2800" dirty="0" smtClean="0">
                <a:cs typeface="B Nazanin" pitchFamily="2" charset="-78"/>
              </a:rPr>
              <a:t>بروز بیماری تیروئید در جنین و نوزاد</a:t>
            </a:r>
            <a:endParaRPr lang="en-US" sz="2800" dirty="0">
              <a:cs typeface="B Nazanin" pitchFamily="2" charset="-78"/>
            </a:endParaRPr>
          </a:p>
          <a:p>
            <a:pPr lvl="0" algn="r" rtl="1">
              <a:buClr>
                <a:srgbClr val="1CADE4"/>
              </a:buClr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احتمال </a:t>
            </a:r>
            <a:r>
              <a:rPr lang="fa-IR" dirty="0">
                <a:cs typeface="B Nazanin" pitchFamily="2" charset="-78"/>
              </a:rPr>
              <a:t>بروز زایمان زودرس</a:t>
            </a:r>
            <a:endParaRPr lang="en-US" dirty="0">
              <a:cs typeface="B Nazanin" pitchFamily="2" charset="-78"/>
            </a:endParaRPr>
          </a:p>
          <a:p>
            <a:pPr lvl="0" algn="r" rtl="1">
              <a:buClr>
                <a:srgbClr val="1CADE4"/>
              </a:buClr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بالارفتن </a:t>
            </a:r>
            <a:r>
              <a:rPr lang="fa-IR" dirty="0">
                <a:cs typeface="B Nazanin" pitchFamily="2" charset="-78"/>
              </a:rPr>
              <a:t>احتمال سقط خود به خودی </a:t>
            </a:r>
            <a:endParaRPr lang="en-US" dirty="0">
              <a:cs typeface="B Nazanin" pitchFamily="2" charset="-78"/>
            </a:endParaRPr>
          </a:p>
          <a:p>
            <a:pPr lvl="0" algn="r" rtl="1">
              <a:buClr>
                <a:srgbClr val="1CADE4"/>
              </a:buClr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مرگ </a:t>
            </a:r>
            <a:r>
              <a:rPr lang="fa-IR" dirty="0">
                <a:cs typeface="B Nazanin" pitchFamily="2" charset="-78"/>
              </a:rPr>
              <a:t>داخل رحمی جنین</a:t>
            </a:r>
            <a:endParaRPr lang="en-US" dirty="0">
              <a:cs typeface="B Nazanin" pitchFamily="2" charset="-78"/>
            </a:endParaRPr>
          </a:p>
          <a:p>
            <a:pPr lvl="0" algn="r" rtl="1">
              <a:buClr>
                <a:srgbClr val="1CADE4"/>
              </a:buClr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متولد </a:t>
            </a:r>
            <a:r>
              <a:rPr lang="fa-IR" dirty="0">
                <a:cs typeface="B Nazanin" pitchFamily="2" charset="-78"/>
              </a:rPr>
              <a:t>شدن نوزاد نارس</a:t>
            </a:r>
            <a:endParaRPr lang="en-US" dirty="0">
              <a:cs typeface="B Nazanin" pitchFamily="2" charset="-78"/>
            </a:endParaRPr>
          </a:p>
          <a:p>
            <a:pPr lvl="0" algn="r" rtl="1">
              <a:buClr>
                <a:srgbClr val="1CADE4"/>
              </a:buClr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متولد </a:t>
            </a:r>
            <a:r>
              <a:rPr lang="fa-IR" dirty="0">
                <a:cs typeface="B Nazanin" pitchFamily="2" charset="-78"/>
              </a:rPr>
              <a:t>شدن نوزاد با وزن کم</a:t>
            </a:r>
            <a:endParaRPr lang="en-US" dirty="0">
              <a:cs typeface="B Nazanin" pitchFamily="2" charset="-78"/>
            </a:endParaRPr>
          </a:p>
          <a:p>
            <a:pPr lvl="0" algn="r" rtl="1">
              <a:buClr>
                <a:srgbClr val="1CADE4"/>
              </a:buClr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احتمال </a:t>
            </a:r>
            <a:r>
              <a:rPr lang="fa-IR" dirty="0">
                <a:cs typeface="B Nazanin" pitchFamily="2" charset="-78"/>
              </a:rPr>
              <a:t>پره اکلامپسی (فشار خون بارداری و مسمومیت بارداری)</a:t>
            </a:r>
            <a:endParaRPr lang="en-US" dirty="0">
              <a:cs typeface="B Nazanin" pitchFamily="2" charset="-78"/>
            </a:endParaRPr>
          </a:p>
          <a:p>
            <a:pPr lvl="0" algn="r" rtl="1">
              <a:buClr>
                <a:srgbClr val="1CADE4"/>
              </a:buClr>
              <a:buFont typeface="Wingdings" pitchFamily="2" charset="2"/>
              <a:buChar char="ü"/>
            </a:pPr>
            <a:endParaRPr lang="fa-IR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</a:pPr>
            <a:endParaRPr lang="fa-IR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997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یافته های آزمایشگاهی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fa-IR" dirty="0" smtClean="0">
                <a:cs typeface="B Nazanin" pitchFamily="2" charset="-78"/>
              </a:rPr>
              <a:t>1-پر‌کاری اولیه تیروئید:</a:t>
            </a:r>
          </a:p>
          <a:p>
            <a:pPr marL="0" indent="0" algn="r">
              <a:buNone/>
            </a:pPr>
            <a:r>
              <a:rPr lang="en-US" dirty="0">
                <a:cs typeface="+mj-cs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FT3 </a:t>
            </a:r>
            <a:r>
              <a:rPr lang="en-US" dirty="0">
                <a:cs typeface="+mj-cs"/>
              </a:rPr>
              <a:t>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FT4</a:t>
            </a:r>
            <a:r>
              <a:rPr lang="en-US" dirty="0">
                <a:cs typeface="+mj-cs"/>
              </a:rPr>
              <a:t>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TSH</a:t>
            </a:r>
            <a:r>
              <a:rPr lang="en-US" dirty="0">
                <a:cs typeface="+mj-cs"/>
              </a:rPr>
              <a:t>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T3RU</a:t>
            </a:r>
            <a:r>
              <a:rPr lang="en-US" dirty="0">
                <a:cs typeface="+mj-cs"/>
              </a:rPr>
              <a:t>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FTI</a:t>
            </a:r>
            <a:r>
              <a:rPr lang="en-US" dirty="0">
                <a:cs typeface="+mj-cs"/>
              </a:rPr>
              <a:t>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T4 </a:t>
            </a:r>
            <a:r>
              <a:rPr lang="en-US" dirty="0">
                <a:cs typeface="+mj-cs"/>
              </a:rPr>
              <a:t>  </a:t>
            </a:r>
            <a:r>
              <a:rPr lang="en-US" dirty="0" smtClean="0">
                <a:cs typeface="+mj-cs"/>
              </a:rPr>
              <a:t>   </a:t>
            </a:r>
            <a:r>
              <a:rPr lang="en-US" sz="2800" dirty="0" smtClean="0">
                <a:cs typeface="+mj-cs"/>
              </a:rPr>
              <a:t>T3</a:t>
            </a:r>
            <a:endParaRPr lang="fa-IR" sz="2800" dirty="0" smtClean="0">
              <a:cs typeface="+mj-cs"/>
            </a:endParaRPr>
          </a:p>
          <a:p>
            <a:pPr marL="0" indent="0" algn="r">
              <a:buNone/>
            </a:pPr>
            <a:endParaRPr lang="fa-IR" dirty="0" smtClean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dirty="0" smtClean="0">
                <a:cs typeface="B Nazanin" pitchFamily="2" charset="-78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TSI</a:t>
            </a:r>
            <a:r>
              <a:rPr lang="fa-IR" dirty="0" smtClean="0">
                <a:cs typeface="B Nazanin" pitchFamily="2" charset="-78"/>
              </a:rPr>
              <a:t>و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Anti TP</a:t>
            </a:r>
            <a:r>
              <a:rPr lang="en-US" sz="2800" dirty="0" smtClean="0">
                <a:cs typeface="B Nazanin" pitchFamily="2" charset="-78"/>
              </a:rPr>
              <a:t>O</a:t>
            </a:r>
            <a:r>
              <a:rPr lang="en-US" dirty="0" smtClean="0">
                <a:cs typeface="B Nazanin" pitchFamily="2" charset="-78"/>
              </a:rPr>
              <a:t>+</a:t>
            </a:r>
            <a:r>
              <a:rPr lang="fa-IR" dirty="0" smtClean="0">
                <a:cs typeface="B Nazanin" pitchFamily="2" charset="-78"/>
              </a:rPr>
              <a:t>در بیماری گریوزعلاوه بر یافته های بالا</a:t>
            </a:r>
          </a:p>
          <a:p>
            <a:pPr marL="0" indent="0" algn="r">
              <a:buNone/>
            </a:pPr>
            <a:endParaRPr lang="fa-IR" dirty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dirty="0" smtClean="0">
                <a:cs typeface="B Nazanin" pitchFamily="2" charset="-78"/>
              </a:rPr>
              <a:t>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T3</a:t>
            </a:r>
            <a:r>
              <a:rPr lang="fa-IR" dirty="0" smtClean="0">
                <a:cs typeface="B Nazanin" pitchFamily="2" charset="-78"/>
              </a:rPr>
              <a:t>2-تیروتوکسیکوز </a:t>
            </a:r>
          </a:p>
          <a:p>
            <a:pPr marL="0" indent="0" algn="r">
              <a:buNone/>
            </a:pPr>
            <a:r>
              <a:rPr lang="en-US" dirty="0" smtClean="0">
                <a:cs typeface="B Nazanin" pitchFamily="2" charset="-78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T3</a:t>
            </a:r>
            <a:r>
              <a:rPr lang="en-US" dirty="0" smtClean="0">
                <a:cs typeface="B Nazanin" pitchFamily="2" charset="-78"/>
              </a:rPr>
              <a:t>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T4</a:t>
            </a:r>
            <a:r>
              <a:rPr lang="en-US" dirty="0" smtClean="0">
                <a:cs typeface="B Nazanin" pitchFamily="2" charset="-78"/>
              </a:rPr>
              <a:t>/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FT4</a:t>
            </a:r>
            <a:r>
              <a:rPr lang="en-US" dirty="0" smtClean="0">
                <a:cs typeface="B Nazanin" pitchFamily="2" charset="-78"/>
              </a:rPr>
              <a:t>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TSH</a:t>
            </a:r>
            <a:r>
              <a:rPr lang="en-US" dirty="0" smtClean="0">
                <a:cs typeface="B Nazanin" pitchFamily="2" charset="-78"/>
              </a:rPr>
              <a:t> 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8057802" y="2286000"/>
            <a:ext cx="45719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flipH="1">
            <a:off x="7124699" y="2286000"/>
            <a:ext cx="45719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5867400" y="2286000"/>
            <a:ext cx="45719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1447800" y="2286000"/>
            <a:ext cx="45719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2514600" y="2286000"/>
            <a:ext cx="762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3505200" y="2286000"/>
            <a:ext cx="76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572000" y="2286000"/>
            <a:ext cx="45719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1371600" y="3352800"/>
            <a:ext cx="762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flipH="1">
            <a:off x="7909559" y="5257800"/>
            <a:ext cx="45719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096000" y="5105400"/>
            <a:ext cx="6858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4594859" y="5257800"/>
            <a:ext cx="45719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222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fa-I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800" dirty="0" smtClean="0">
                <a:latin typeface="Times New Roman" pitchFamily="18" charset="0"/>
                <a:cs typeface="Times New Roman" pitchFamily="18" charset="0"/>
              </a:rPr>
              <a:t> باشد ممکن است به دلیل تداخل با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FT4/T4</a:t>
            </a:r>
            <a:r>
              <a:rPr lang="fa-IR" dirty="0" smtClean="0">
                <a:cs typeface="B Nazanin" pitchFamily="2" charset="-78"/>
              </a:rPr>
              <a:t>و  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TSH</a:t>
            </a:r>
            <a:r>
              <a:rPr lang="fa-IR" dirty="0" smtClean="0">
                <a:cs typeface="B Nazanin" pitchFamily="2" charset="-78"/>
              </a:rPr>
              <a:t>درصورتی که</a:t>
            </a:r>
          </a:p>
          <a:p>
            <a:pPr marL="0" indent="0" algn="r">
              <a:buNone/>
            </a:pPr>
            <a:r>
              <a:rPr lang="fa-IR" dirty="0" smtClean="0">
                <a:cs typeface="B Nazanin" pitchFamily="2" charset="-78"/>
              </a:rPr>
              <a:t>واکنش ایمونواسی باشد و نیاز به تکرار آزمایش می‌باشد.</a:t>
            </a:r>
          </a:p>
          <a:p>
            <a:pPr marL="0" indent="0" algn="r">
              <a:buNone/>
            </a:pPr>
            <a:endParaRPr lang="fa-IR" dirty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dirty="0" smtClean="0">
                <a:cs typeface="B Nazanin" pitchFamily="2" charset="-78"/>
              </a:rPr>
              <a:t>4-ساب کلینیکال پرکاری تیروئید:</a:t>
            </a:r>
          </a:p>
          <a:p>
            <a:pPr marL="0" indent="0" algn="r">
              <a:buNone/>
            </a:pPr>
            <a:endParaRPr lang="fa-IR" dirty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TSH</a:t>
            </a:r>
            <a:r>
              <a:rPr lang="en-US" dirty="0" smtClean="0">
                <a:cs typeface="B Nazanin" pitchFamily="2" charset="-78"/>
              </a:rPr>
              <a:t>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T4</a:t>
            </a:r>
            <a:endParaRPr lang="fa-I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fa-IR" dirty="0">
              <a:latin typeface="Times New Roman" pitchFamily="18" charset="0"/>
            </a:endParaRPr>
          </a:p>
          <a:p>
            <a:pPr marL="0" indent="0" algn="r">
              <a:buNone/>
            </a:pPr>
            <a:r>
              <a:rPr lang="fa-IR" dirty="0">
                <a:latin typeface="Times New Roman" pitchFamily="18" charset="0"/>
                <a:cs typeface="B Nazanin" pitchFamily="2" charset="-78"/>
              </a:rPr>
              <a:t> برای بررسی آینده </a:t>
            </a:r>
            <a:r>
              <a:rPr lang="fa-IR" dirty="0" smtClean="0">
                <a:latin typeface="Times New Roman" pitchFamily="18" charset="0"/>
                <a:cs typeface="B Nazanin" pitchFamily="2" charset="-78"/>
              </a:rPr>
              <a:t>گریوز</a:t>
            </a:r>
            <a:r>
              <a:rPr lang="en-US" dirty="0" smtClean="0">
                <a:latin typeface="Times New Roman" pitchFamily="18" charset="0"/>
              </a:rPr>
              <a:t>Anti </a:t>
            </a:r>
            <a:r>
              <a:rPr lang="en-US" dirty="0">
                <a:latin typeface="Times New Roman" pitchFamily="18" charset="0"/>
              </a:rPr>
              <a:t>TPO</a:t>
            </a:r>
            <a:r>
              <a:rPr lang="fa-IR" dirty="0">
                <a:latin typeface="Times New Roman" pitchFamily="18" charset="0"/>
              </a:rPr>
              <a:t>اندازه گیری </a:t>
            </a:r>
          </a:p>
          <a:p>
            <a:pPr marL="0" indent="0" algn="r">
              <a:buNone/>
            </a:pPr>
            <a:r>
              <a:rPr lang="en-US" dirty="0" smtClean="0">
                <a:cs typeface="B Nazanin" pitchFamily="2" charset="-78"/>
              </a:rPr>
              <a:t> 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6477000" y="1548866"/>
            <a:ext cx="45719" cy="4364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4951862" y="1548866"/>
            <a:ext cx="76200" cy="4364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8153400" y="3858904"/>
            <a:ext cx="4572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872100" y="3848100"/>
            <a:ext cx="45719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597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B Nazanin" pitchFamily="2" charset="-78"/>
              </a:rPr>
              <a:t>درمان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fa-IR" b="1" dirty="0" smtClean="0">
                <a:cs typeface="B Nazanin" pitchFamily="2" charset="-78"/>
              </a:rPr>
              <a:t>1-داروهای </a:t>
            </a:r>
            <a:r>
              <a:rPr lang="fa-IR" b="1" dirty="0">
                <a:cs typeface="B Nazanin" pitchFamily="2" charset="-78"/>
              </a:rPr>
              <a:t>ضد تیروئیدی </a:t>
            </a:r>
            <a:endParaRPr lang="fa-IR" b="1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</a:pPr>
            <a:r>
              <a:rPr lang="fa-IR" dirty="0"/>
              <a:t>پروپیل </a:t>
            </a:r>
            <a:r>
              <a:rPr lang="fa-IR" dirty="0">
                <a:cs typeface="B Nazanin" pitchFamily="2" charset="-78"/>
              </a:rPr>
              <a:t>تیواورسیل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PTU</a:t>
            </a:r>
            <a:r>
              <a:rPr lang="fa-IR" dirty="0">
                <a:cs typeface="+mj-cs"/>
              </a:rPr>
              <a:t>)  </a:t>
            </a:r>
          </a:p>
          <a:p>
            <a:pPr algn="r" rtl="1">
              <a:buNone/>
            </a:pPr>
            <a:r>
              <a:rPr lang="fa-IR" dirty="0">
                <a:cs typeface="B Nazanin" pitchFamily="2" charset="-78"/>
              </a:rPr>
              <a:t>داروی مناسبی برای دوران بارداری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>
                <a:cs typeface="B Nazanin" pitchFamily="2" charset="-78"/>
              </a:rPr>
              <a:t>متی مازول (تاپازول)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محلول اشباع یدید پتاسیم یا محلول لوگل</a:t>
            </a:r>
          </a:p>
          <a:p>
            <a:pPr algn="r" rtl="1">
              <a:buFont typeface="Wingdings" pitchFamily="2" charset="2"/>
              <a:buChar char="ü"/>
            </a:pPr>
            <a:endParaRPr lang="fa-IR" dirty="0" smtClean="0"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Nazanin" pitchFamily="2" charset="-78"/>
              </a:rPr>
              <a:t>2-درمان </a:t>
            </a:r>
            <a:r>
              <a:rPr lang="fa-IR" dirty="0">
                <a:cs typeface="B Nazanin" pitchFamily="2" charset="-78"/>
              </a:rPr>
              <a:t>پرکاری تیروئید با برداشت بافت پرکار از طریق جراحی یا رادیوتراپی</a:t>
            </a:r>
            <a:endParaRPr lang="en-US" dirty="0">
              <a:cs typeface="B Nazanin" pitchFamily="2" charset="-78"/>
            </a:endParaRPr>
          </a:p>
          <a:p>
            <a:pPr marL="0" indent="0"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93486">
            <a:off x="506095" y="735607"/>
            <a:ext cx="2590800" cy="1821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941443">
            <a:off x="879008" y="2219691"/>
            <a:ext cx="284797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722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b="1" dirty="0" smtClean="0"/>
              <a:t>)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TBG</a:t>
            </a:r>
            <a:r>
              <a:rPr lang="fa-IR" sz="4000" b="1" dirty="0" smtClean="0">
                <a:cs typeface="B Nazanin" pitchFamily="2" charset="-78"/>
              </a:rPr>
              <a:t>هایپرتیروکسینمیا(افزایش</a:t>
            </a:r>
            <a:endParaRPr lang="en-US" sz="40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n-US" b="1" dirty="0" smtClean="0">
                <a:cs typeface="B Nazanin" pitchFamily="2" charset="-78"/>
              </a:rPr>
              <a:t>:</a:t>
            </a:r>
            <a:r>
              <a:rPr lang="fa-IR" b="1" dirty="0" smtClean="0">
                <a:cs typeface="B Nazanin" pitchFamily="2" charset="-78"/>
              </a:rPr>
              <a:t>دراختلالات </a:t>
            </a:r>
            <a:r>
              <a:rPr lang="fa-IR" b="1" dirty="0">
                <a:cs typeface="B Nazanin" pitchFamily="2" charset="-78"/>
              </a:rPr>
              <a:t>زیر دیده میشود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TBG</a:t>
            </a:r>
            <a:r>
              <a:rPr lang="fa-IR" b="1" dirty="0">
                <a:cs typeface="B Nazanin" pitchFamily="2" charset="-78"/>
              </a:rPr>
              <a:t>افزایش</a:t>
            </a:r>
            <a:endParaRPr lang="en-US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حاملگی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دوران نوزادی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مصرف استروژن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تاموکسی فن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هپاتیت وسیروز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800" dirty="0" smtClean="0">
                <a:latin typeface="Times New Roman" pitchFamily="18" charset="0"/>
                <a:cs typeface="Times New Roman" pitchFamily="18" charset="0"/>
              </a:rPr>
              <a:t>مصرف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OCP</a:t>
            </a:r>
            <a:endParaRPr lang="fa-IR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</a:pPr>
            <a:endParaRPr lang="fa-IR" dirty="0" smtClean="0">
              <a:cs typeface="B Nazanin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719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 smtClean="0">
                <a:cs typeface="B Nazanin" pitchFamily="2" charset="-78"/>
              </a:rPr>
              <a:t>یافته‌های آزمایشگاهی در هایپرتیروکسینمیا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800" dirty="0" smtClean="0">
                <a:cs typeface="B Nazanin" pitchFamily="2" charset="-78"/>
              </a:rPr>
              <a:t>داریم،پس تیروئید موقتا فعالترمی‌شود تاجاهای خالی</a:t>
            </a:r>
            <a:r>
              <a:rPr lang="en-US" sz="2800" dirty="0" smtClean="0">
                <a:cs typeface="B Nazanin" pitchFamily="2" charset="-78"/>
              </a:rPr>
              <a:t>TBG</a:t>
            </a:r>
            <a:r>
              <a:rPr lang="fa-IR" sz="2800" dirty="0" smtClean="0">
                <a:cs typeface="B Nazanin" pitchFamily="2" charset="-78"/>
              </a:rPr>
              <a:t>وقتی افزایش </a:t>
            </a:r>
            <a:endParaRPr lang="en-US" sz="2800" dirty="0" smtClean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2800" dirty="0" smtClean="0">
                <a:cs typeface="B Nazanin" pitchFamily="2" charset="-78"/>
              </a:rPr>
              <a:t>جدید را پر کند ودرنتیجه به طور خلاصه تغییرات آزمایشگاهی زیر دیده میشود:</a:t>
            </a:r>
          </a:p>
          <a:p>
            <a:pPr marL="0" indent="0" algn="r">
              <a:buNone/>
            </a:pPr>
            <a:endParaRPr lang="fa-IR" sz="2800" dirty="0" smtClean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en-US" sz="2800" dirty="0">
                <a:latin typeface="Times New Roman" pitchFamily="18" charset="0"/>
                <a:cs typeface="+mj-cs"/>
              </a:rPr>
              <a:t>FT3</a:t>
            </a:r>
            <a:r>
              <a:rPr lang="en-US" sz="2800" dirty="0">
                <a:cs typeface="+mj-cs"/>
              </a:rPr>
              <a:t>     </a:t>
            </a:r>
            <a:r>
              <a:rPr lang="en-US" sz="2800" dirty="0">
                <a:latin typeface="Times New Roman" pitchFamily="18" charset="0"/>
                <a:cs typeface="+mj-cs"/>
              </a:rPr>
              <a:t>FT4    TSH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T3RU</a:t>
            </a:r>
            <a:r>
              <a:rPr lang="en-US" sz="2800" dirty="0">
                <a:cs typeface="+mj-cs"/>
              </a:rPr>
              <a:t>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FTI</a:t>
            </a:r>
            <a:r>
              <a:rPr lang="en-US" sz="2800" dirty="0">
                <a:cs typeface="+mj-cs"/>
              </a:rPr>
              <a:t>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T4 </a:t>
            </a:r>
            <a:r>
              <a:rPr lang="en-US" sz="2800" dirty="0">
                <a:cs typeface="+mj-cs"/>
              </a:rPr>
              <a:t>     T3</a:t>
            </a:r>
            <a:endParaRPr lang="fa-IR" sz="2800" dirty="0">
              <a:cs typeface="+mj-cs"/>
            </a:endParaRPr>
          </a:p>
          <a:p>
            <a:pPr marL="0" indent="0" algn="r">
              <a:buNone/>
            </a:pPr>
            <a:r>
              <a:rPr lang="fa-IR" sz="2800" dirty="0" smtClean="0">
                <a:cs typeface="B Nazanin" pitchFamily="2" charset="-78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2938896" y="3546068"/>
            <a:ext cx="529936" cy="505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1828800" y="3545372"/>
            <a:ext cx="609600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3886200" y="3550919"/>
            <a:ext cx="665018" cy="647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6096000" y="3546068"/>
            <a:ext cx="685800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883732" y="3573778"/>
            <a:ext cx="45719" cy="441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7233805" y="3615688"/>
            <a:ext cx="99060" cy="3581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8077200" y="3657599"/>
            <a:ext cx="99060" cy="3581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243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b="1" dirty="0" smtClean="0">
                <a:cs typeface="B Nazanin" pitchFamily="2" charset="-78"/>
              </a:rPr>
              <a:t>)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TBG</a:t>
            </a:r>
            <a:r>
              <a:rPr lang="fa-IR" sz="4000" b="1" dirty="0" smtClean="0">
                <a:cs typeface="B Nazanin" pitchFamily="2" charset="-78"/>
              </a:rPr>
              <a:t>هایپوتیروکسینمیا(کاهش</a:t>
            </a:r>
            <a:endParaRPr lang="en-US" sz="40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en-US" sz="3500" b="1" dirty="0" smtClean="0">
                <a:cs typeface="B Nazanin" pitchFamily="2" charset="-78"/>
              </a:rPr>
              <a:t>:</a:t>
            </a:r>
            <a:r>
              <a:rPr lang="fa-IR" sz="3500" b="1" dirty="0" smtClean="0">
                <a:cs typeface="B Nazanin" pitchFamily="2" charset="-78"/>
              </a:rPr>
              <a:t>دراختلالات </a:t>
            </a:r>
            <a:r>
              <a:rPr lang="fa-IR" sz="3500" b="1" dirty="0">
                <a:cs typeface="B Nazanin" pitchFamily="2" charset="-78"/>
              </a:rPr>
              <a:t>زیر دیده میشود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TBG</a:t>
            </a:r>
            <a:r>
              <a:rPr lang="fa-IR" sz="3500" b="1" dirty="0">
                <a:cs typeface="B Nazanin" pitchFamily="2" charset="-78"/>
              </a:rPr>
              <a:t>کاهش</a:t>
            </a:r>
            <a:endParaRPr lang="en-US" sz="35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مصرف فنی توئین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افزایش آندروژن‌ها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مصرف کاربامازپین وکاشکسی</a:t>
            </a:r>
            <a:endParaRPr lang="en-US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 سندرم نفروتیک(دفع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TBG</a:t>
            </a:r>
            <a:r>
              <a:rPr lang="fa-IR" dirty="0" smtClean="0">
                <a:cs typeface="B Nazanin" pitchFamily="2" charset="-78"/>
              </a:rPr>
              <a:t> از راه کلیه‌ها)</a:t>
            </a:r>
            <a:endParaRPr lang="en-US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مصرف سالیسیلات و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NSAID</a:t>
            </a:r>
            <a:endParaRPr lang="fa-I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 rtl="1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Font typeface="Wingdings" pitchFamily="2" charset="2"/>
              <a:buChar char="q"/>
            </a:pPr>
            <a:r>
              <a:rPr lang="fa-IR" sz="2800" dirty="0" smtClean="0">
                <a:latin typeface="Times New Roman" pitchFamily="18" charset="0"/>
                <a:cs typeface="B Nazanin" pitchFamily="2" charset="-78"/>
              </a:rPr>
              <a:t>در تمام حالاتی که سطح</a:t>
            </a:r>
            <a:r>
              <a:rPr lang="en-US" sz="2800" dirty="0" smtClean="0">
                <a:latin typeface="Times New Roman" pitchFamily="18" charset="0"/>
                <a:cs typeface="B Nazanin" pitchFamily="2" charset="-78"/>
              </a:rPr>
              <a:t>TBG</a:t>
            </a:r>
            <a:r>
              <a:rPr lang="fa-IR" sz="2800" dirty="0" smtClean="0">
                <a:latin typeface="Times New Roman" pitchFamily="18" charset="0"/>
                <a:cs typeface="B Nazanin" pitchFamily="2" charset="-78"/>
              </a:rPr>
              <a:t>تغییر میکند،اندازه گیری سطح آزاد</a:t>
            </a:r>
          </a:p>
          <a:p>
            <a:pPr marL="0" indent="0" algn="r" rtl="1">
              <a:buNone/>
            </a:pPr>
            <a:r>
              <a:rPr lang="fa-IR" sz="2800" dirty="0" smtClean="0">
                <a:latin typeface="Times New Roman" pitchFamily="18" charset="0"/>
                <a:cs typeface="B Nazanin" pitchFamily="2" charset="-78"/>
              </a:rPr>
              <a:t>هورمونها ارجح یا بهتر از اندازه گیری سطح کل هورمون های تیروئید است.</a:t>
            </a:r>
            <a:endParaRPr lang="en-US" sz="2800" dirty="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791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B Nazanin" pitchFamily="2" charset="-78"/>
              </a:rPr>
              <a:t>هورمون‌های  </a:t>
            </a:r>
            <a:r>
              <a:rPr lang="fa-IR" b="1" dirty="0">
                <a:cs typeface="B Nazanin" pitchFamily="2" charset="-78"/>
              </a:rPr>
              <a:t>تیروئید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 smtClean="0"/>
              <a:t>هورمون‌های غده ی تیروئید شامل:</a:t>
            </a:r>
          </a:p>
          <a:p>
            <a:pPr algn="r" rtl="1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T4</a:t>
            </a:r>
            <a:r>
              <a:rPr lang="fa-IR" dirty="0" smtClean="0"/>
              <a:t>(تترا یدوتیرونین)</a:t>
            </a:r>
          </a:p>
          <a:p>
            <a:pPr algn="r" rtl="1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T3</a:t>
            </a:r>
            <a:r>
              <a:rPr lang="fa-IR" dirty="0" smtClean="0"/>
              <a:t>(تری یدو تیرونین)</a:t>
            </a:r>
          </a:p>
          <a:p>
            <a:pPr algn="r" rtl="1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RT3</a:t>
            </a:r>
            <a:r>
              <a:rPr lang="fa-IR" dirty="0" smtClean="0"/>
              <a:t>(تری یدوتیرونین معکوس)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/>
              <a:t>کلسی تونین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fa-IR" dirty="0"/>
              <a:t/>
            </a:r>
            <a:br>
              <a:rPr lang="fa-IR" dirty="0"/>
            </a:br>
            <a:r>
              <a:rPr lang="fa-IR" dirty="0"/>
              <a:t/>
            </a:r>
            <a:br>
              <a:rPr lang="fa-IR" dirty="0"/>
            </a:br>
            <a:endParaRPr lang="fa-IR" dirty="0" smtClean="0"/>
          </a:p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endParaRPr lang="fa-IR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155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 smtClean="0">
                <a:cs typeface="B Nazanin" pitchFamily="2" charset="-78"/>
              </a:rPr>
              <a:t>یافته‌های آزمایشگاهی درهایپوتیروکسینمیا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fa-IR" dirty="0" smtClean="0">
                <a:cs typeface="B Nazanin" pitchFamily="2" charset="-78"/>
              </a:rPr>
              <a:t>در این حالت عکس اتفاقاتی که در هایپرتیروکسینمیا رخ می‌دهد اتفاق میفتد.</a:t>
            </a:r>
          </a:p>
          <a:p>
            <a:pPr marL="0" indent="0" algn="r">
              <a:buNone/>
            </a:pPr>
            <a:r>
              <a:rPr lang="fa-IR" dirty="0" smtClean="0">
                <a:cs typeface="B Nazanin" pitchFamily="2" charset="-78"/>
              </a:rPr>
              <a:t>تغییرات آزمایشگاهی زیر دیده می‌شود:</a:t>
            </a:r>
            <a:r>
              <a:rPr lang="en-US" dirty="0" smtClean="0">
                <a:cs typeface="B Nazanin" pitchFamily="2" charset="-78"/>
              </a:rPr>
              <a:t>TBG</a:t>
            </a:r>
            <a:r>
              <a:rPr lang="fa-IR" dirty="0" smtClean="0">
                <a:cs typeface="B Nazanin" pitchFamily="2" charset="-78"/>
              </a:rPr>
              <a:t>پس ،در کاهش </a:t>
            </a:r>
          </a:p>
          <a:p>
            <a:pPr marL="0" indent="0" algn="r">
              <a:buNone/>
            </a:pPr>
            <a:endParaRPr lang="fa-IR" dirty="0" smtClean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FT3     FT4    TSH     T3RU    FTI        T4      </a:t>
            </a:r>
            <a:r>
              <a:rPr lang="en-US" dirty="0"/>
              <a:t>T3</a:t>
            </a:r>
            <a:endParaRPr lang="fa-IR" dirty="0">
              <a:cs typeface="B Nazanin" pitchFamily="2" charset="-78"/>
            </a:endParaRPr>
          </a:p>
          <a:p>
            <a:pPr marL="0" indent="0" algn="r">
              <a:buNone/>
            </a:pPr>
            <a:endParaRPr lang="fa-IR" dirty="0">
              <a:cs typeface="B Nazanin" pitchFamily="2" charset="-78"/>
            </a:endParaRPr>
          </a:p>
          <a:p>
            <a:pPr marL="0" indent="0" algn="r">
              <a:buNone/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7086600" y="3886200"/>
            <a:ext cx="45719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8122919" y="3886200"/>
            <a:ext cx="45719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5943600" y="3840480"/>
            <a:ext cx="533400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3581400" y="3863340"/>
            <a:ext cx="762000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2667000" y="3886199"/>
            <a:ext cx="609600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1600200" y="3860570"/>
            <a:ext cx="609600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4713310" y="3809998"/>
            <a:ext cx="45719" cy="4953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128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b="1" dirty="0" smtClean="0">
                <a:cs typeface="B Nazanin" pitchFamily="2" charset="-78"/>
              </a:rPr>
              <a:t>)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RTH</a:t>
            </a:r>
            <a:r>
              <a:rPr lang="fa-IR" sz="3600" b="1" dirty="0" smtClean="0">
                <a:cs typeface="B Nazanin" pitchFamily="2" charset="-78"/>
              </a:rPr>
              <a:t>سندرم مقاومت به هورمون‌های تیروئیدی(</a:t>
            </a:r>
            <a:endParaRPr lang="en-US" sz="36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fa-IR" dirty="0" smtClean="0">
                <a:cs typeface="B Nazanin" pitchFamily="2" charset="-78"/>
              </a:rPr>
              <a:t> است که با موتاسیون و فقدان عملکرد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fa-IR" dirty="0" smtClean="0">
                <a:cs typeface="B Nazanin" pitchFamily="2" charset="-78"/>
              </a:rPr>
              <a:t>یک بیماری ارثی و  گیرنده های هورمونهای تیروئید از نوع بتا همراه است.</a:t>
            </a:r>
          </a:p>
          <a:p>
            <a:pPr marL="0" indent="0" algn="r">
              <a:buNone/>
            </a:pPr>
            <a:r>
              <a:rPr lang="fa-IR" dirty="0" smtClean="0">
                <a:cs typeface="B Nazanin" pitchFamily="2" charset="-78"/>
              </a:rPr>
              <a:t>مقاومت هورمونی در اینجانسبی است وبا افزایش سطح هورمون </a:t>
            </a:r>
          </a:p>
          <a:p>
            <a:pPr marL="0" indent="0" algn="r">
              <a:buNone/>
            </a:pPr>
            <a:r>
              <a:rPr lang="fa-IR" dirty="0" smtClean="0">
                <a:cs typeface="B Nazanin" pitchFamily="2" charset="-78"/>
              </a:rPr>
              <a:t>تیروئید جبران میشود.</a:t>
            </a:r>
          </a:p>
          <a:p>
            <a:pPr marL="0" indent="0" algn="r">
              <a:buNone/>
            </a:pPr>
            <a:endParaRPr lang="fa-IR" dirty="0" smtClean="0">
              <a:cs typeface="B Nazanin" pitchFamily="2" charset="-78"/>
            </a:endParaRPr>
          </a:p>
          <a:p>
            <a:pPr marL="0" indent="0" algn="r">
              <a:buNone/>
            </a:pPr>
            <a:endParaRPr lang="fa-IR" dirty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FT3</a:t>
            </a:r>
            <a:r>
              <a:rPr lang="en-US" dirty="0"/>
              <a:t>    </a:t>
            </a:r>
            <a:r>
              <a:rPr lang="fa-IR" dirty="0" smtClean="0"/>
              <a:t>  </a:t>
            </a:r>
            <a:r>
              <a:rPr lang="en-US" dirty="0" smtClean="0"/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FT4 </a:t>
            </a:r>
            <a:r>
              <a:rPr lang="fa-IR" dirty="0" smtClean="0"/>
              <a:t>   </a:t>
            </a:r>
            <a:r>
              <a:rPr lang="en-US" sz="2800" dirty="0" smtClean="0">
                <a:cs typeface="+mj-cs"/>
              </a:rPr>
              <a:t>NL</a:t>
            </a:r>
            <a:r>
              <a:rPr lang="fa-IR" sz="2800" dirty="0" smtClean="0">
                <a:cs typeface="+mj-cs"/>
              </a:rPr>
              <a:t>یا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TSH</a:t>
            </a:r>
            <a:r>
              <a:rPr lang="fa-IR" dirty="0" smtClean="0"/>
              <a:t>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T4</a:t>
            </a:r>
            <a:r>
              <a:rPr lang="en-US" dirty="0" smtClean="0"/>
              <a:t>   </a:t>
            </a:r>
            <a:r>
              <a:rPr lang="fa-IR" dirty="0" smtClean="0"/>
              <a:t> </a:t>
            </a:r>
            <a:r>
              <a:rPr lang="en-US" dirty="0" smtClean="0"/>
              <a:t>   </a:t>
            </a:r>
            <a:r>
              <a:rPr lang="en-US" dirty="0"/>
              <a:t>T3</a:t>
            </a:r>
            <a:endParaRPr lang="fa-IR" dirty="0">
              <a:cs typeface="B Nazanin" pitchFamily="2" charset="-78"/>
            </a:endParaRPr>
          </a:p>
          <a:p>
            <a:pPr marL="0" indent="0" algn="r">
              <a:buNone/>
            </a:pPr>
            <a:endParaRPr lang="fa-IR" dirty="0">
              <a:cs typeface="B Nazanin" pitchFamily="2" charset="-78"/>
            </a:endParaRPr>
          </a:p>
          <a:p>
            <a:pPr marL="0" indent="0" algn="r">
              <a:buNone/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2669771" y="4970318"/>
            <a:ext cx="59574" cy="45027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flipH="1">
            <a:off x="3962400" y="4953000"/>
            <a:ext cx="45719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flipH="1">
            <a:off x="7079671" y="4953000"/>
            <a:ext cx="45719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flipH="1">
            <a:off x="8153400" y="4953000"/>
            <a:ext cx="45719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flipH="1">
            <a:off x="5745481" y="5036127"/>
            <a:ext cx="45719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26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B Nazanin" pitchFamily="2" charset="-78"/>
              </a:rPr>
              <a:t>علائم بالینی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گواتر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اختلال تمرکز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کاهش خفیف</a:t>
            </a:r>
            <a:r>
              <a:rPr lang="en-US" dirty="0" smtClean="0">
                <a:cs typeface="+mj-cs"/>
              </a:rPr>
              <a:t>IQ</a:t>
            </a:r>
            <a:endParaRPr lang="fa-IR" dirty="0" smtClean="0">
              <a:cs typeface="+mj-cs"/>
            </a:endParaRP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تاخیر بلوغ استخوانی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افزایش ضربان قلب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اختلال پاسخ به هورمون‌های تیروئید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339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B Nazanin" pitchFamily="2" charset="-78"/>
              </a:rPr>
              <a:t>درمان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fa-IR" dirty="0" smtClean="0">
                <a:cs typeface="B Nazanin" pitchFamily="2" charset="-78"/>
              </a:rPr>
              <a:t>در اکثر بیماران درمانی توصیه نمی‌شودولی در صورت شدید بودن علائم ،ایندرال تجویز میکنند.</a:t>
            </a:r>
          </a:p>
          <a:p>
            <a:pPr marL="0" indent="0" algn="r">
              <a:buNone/>
            </a:pPr>
            <a:r>
              <a:rPr lang="fa-IR" dirty="0" smtClean="0">
                <a:cs typeface="B Nazanin" pitchFamily="2" charset="-78"/>
              </a:rPr>
              <a:t>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TRB</a:t>
            </a:r>
            <a:r>
              <a:rPr lang="fa-IR" dirty="0" smtClean="0">
                <a:cs typeface="B Nazanin" pitchFamily="2" charset="-78"/>
              </a:rPr>
              <a:t>ژن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fa-IR" dirty="0" smtClean="0">
                <a:cs typeface="B Nazanin" pitchFamily="2" charset="-78"/>
              </a:rPr>
              <a:t>تشخیص قطعی آن با تست ژنتیک(آنالیز توالی</a:t>
            </a:r>
          </a:p>
          <a:p>
            <a:pPr marL="0" indent="0" algn="r">
              <a:buNone/>
            </a:pPr>
            <a:r>
              <a:rPr lang="fa-IR" dirty="0" smtClean="0">
                <a:cs typeface="B Nazanin" pitchFamily="2" charset="-78"/>
              </a:rPr>
              <a:t>داده می‌شود.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017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3600" b="1" dirty="0" smtClean="0">
                <a:cs typeface="B Nazanin" pitchFamily="2" charset="-78"/>
              </a:rPr>
              <a:t>)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FDH</a:t>
            </a:r>
            <a:r>
              <a:rPr lang="fa-IR" sz="3600" b="1" dirty="0" smtClean="0">
                <a:cs typeface="B Nazanin" pitchFamily="2" charset="-78"/>
              </a:rPr>
              <a:t>هایپر تیروکسینمی دیس آلبومینمیک فامیلی(</a:t>
            </a:r>
            <a:endParaRPr lang="en-US" sz="36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dirty="0" smtClean="0">
                <a:cs typeface="B Nazanin" pitchFamily="2" charset="-78"/>
              </a:rPr>
              <a:t> است که در آن مولکول آلبومین به علت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fa-IR" dirty="0" smtClean="0">
                <a:cs typeface="B Nazanin" pitchFamily="2" charset="-78"/>
              </a:rPr>
              <a:t>یک اختلال ارثی و</a:t>
            </a:r>
          </a:p>
          <a:p>
            <a:pPr marL="0" indent="0" algn="r">
              <a:buNone/>
            </a:pPr>
            <a:r>
              <a:rPr lang="fa-IR" dirty="0" smtClean="0">
                <a:cs typeface="B Nazanin" pitchFamily="2" charset="-78"/>
              </a:rPr>
              <a:t> دارد.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T4</a:t>
            </a:r>
            <a:r>
              <a:rPr lang="fa-IR" dirty="0" smtClean="0">
                <a:cs typeface="B Nazanin" pitchFamily="2" charset="-78"/>
              </a:rPr>
              <a:t>موتاسیون،تمایل شدیدی به باند شدن با</a:t>
            </a:r>
          </a:p>
          <a:p>
            <a:pPr marL="0" indent="0" algn="r">
              <a:buNone/>
            </a:pPr>
            <a:r>
              <a:rPr lang="fa-IR" dirty="0" smtClean="0">
                <a:cs typeface="B Nazanin" pitchFamily="2" charset="-78"/>
              </a:rPr>
              <a:t>پس،تغییرات آزمایشگاهی در این اختلال به صورت زیر است</a:t>
            </a:r>
          </a:p>
          <a:p>
            <a:pPr marL="0" indent="0" algn="r">
              <a:buNone/>
            </a:pPr>
            <a:endParaRPr lang="fa-IR" dirty="0" smtClean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FT3 </a:t>
            </a:r>
            <a:r>
              <a:rPr lang="en-US" dirty="0">
                <a:cs typeface="+mj-cs"/>
              </a:rPr>
              <a:t>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FT4</a:t>
            </a:r>
            <a:r>
              <a:rPr lang="en-US" dirty="0">
                <a:cs typeface="+mj-cs"/>
              </a:rPr>
              <a:t>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TSH</a:t>
            </a:r>
            <a:r>
              <a:rPr lang="en-US" dirty="0">
                <a:cs typeface="+mj-cs"/>
              </a:rPr>
              <a:t>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T3RU</a:t>
            </a:r>
            <a:r>
              <a:rPr lang="en-US" dirty="0">
                <a:cs typeface="+mj-cs"/>
              </a:rPr>
              <a:t> </a:t>
            </a:r>
            <a:r>
              <a:rPr lang="fa-IR" dirty="0" smtClean="0">
                <a:cs typeface="+mj-cs"/>
              </a:rPr>
              <a:t>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T4</a:t>
            </a:r>
            <a:r>
              <a:rPr lang="en-US" dirty="0" smtClean="0"/>
              <a:t>      </a:t>
            </a:r>
            <a:r>
              <a:rPr lang="en-US" sz="2800" dirty="0">
                <a:cs typeface="+mj-cs"/>
              </a:rPr>
              <a:t>T3</a:t>
            </a:r>
            <a:endParaRPr lang="fa-IR" sz="2800" dirty="0">
              <a:cs typeface="+mj-cs"/>
            </a:endParaRPr>
          </a:p>
          <a:p>
            <a:pPr marL="0" indent="0" algn="r">
              <a:buNone/>
            </a:pPr>
            <a:endParaRPr lang="fa-IR" dirty="0" smtClean="0">
              <a:cs typeface="B Nazanin" pitchFamily="2" charset="-78"/>
            </a:endParaRPr>
          </a:p>
          <a:p>
            <a:pPr algn="r"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ملاک است که اگر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TT3</a:t>
            </a:r>
            <a:r>
              <a:rPr lang="fa-IR" dirty="0" smtClean="0">
                <a:cs typeface="B Nazanin" pitchFamily="2" charset="-78"/>
              </a:rPr>
              <a:t>ازهایپرتیروکسینمیا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FDH</a:t>
            </a:r>
            <a:r>
              <a:rPr lang="fa-IR" dirty="0" smtClean="0">
                <a:cs typeface="B Nazanin" pitchFamily="2" charset="-78"/>
              </a:rPr>
              <a:t>برای افتراق</a:t>
            </a:r>
          </a:p>
          <a:p>
            <a:pPr marL="0" indent="0" algn="r">
              <a:buNone/>
            </a:pPr>
            <a:r>
              <a:rPr lang="fa-IR" dirty="0" smtClean="0">
                <a:cs typeface="B Nazanin" pitchFamily="2" charset="-78"/>
              </a:rPr>
              <a:t>بالا بود هایپرتیروکسینمیا میباشد.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2933700" y="3909059"/>
            <a:ext cx="5334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3969326" y="3941617"/>
            <a:ext cx="5334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4956464" y="3949236"/>
            <a:ext cx="5334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6019800" y="3980408"/>
            <a:ext cx="685800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8077200" y="3965167"/>
            <a:ext cx="5334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flipH="1">
            <a:off x="7219600" y="3992876"/>
            <a:ext cx="45719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979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B Nazanin" pitchFamily="2" charset="-78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goiter</a:t>
            </a:r>
            <a:r>
              <a:rPr lang="en-US" dirty="0" smtClean="0">
                <a:cs typeface="B Nazanin" pitchFamily="2" charset="-78"/>
              </a:rPr>
              <a:t>)</a:t>
            </a:r>
            <a:r>
              <a:rPr lang="fa-IR" dirty="0" smtClean="0">
                <a:cs typeface="B Nazanin" pitchFamily="2" charset="-78"/>
              </a:rPr>
              <a:t>گواتر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dirty="0" smtClean="0">
                <a:cs typeface="B Nazanin" pitchFamily="2" charset="-78"/>
              </a:rPr>
              <a:t>بزرگ شدن غده تیروئید گواتر نامیده میشود که ممکن است مرتبط با پرکاری،کم‌کاری یا حالت طبیعی تیروئید(یوتیروئید) باشد.</a:t>
            </a:r>
          </a:p>
          <a:p>
            <a:pPr marL="0" indent="0" algn="r">
              <a:buNone/>
            </a:pPr>
            <a:endParaRPr lang="fa-IR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3657600"/>
            <a:ext cx="4038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116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dirty="0">
                <a:cs typeface="B Nazanin" pitchFamily="2" charset="-78"/>
              </a:rPr>
              <a:t>اگر 5درصد مردم یک منطقه </a:t>
            </a:r>
            <a:r>
              <a:rPr lang="fa-IR" dirty="0" smtClean="0">
                <a:cs typeface="B Nazanin" pitchFamily="2" charset="-78"/>
              </a:rPr>
              <a:t>به </a:t>
            </a:r>
            <a:r>
              <a:rPr lang="fa-IR" dirty="0">
                <a:cs typeface="B Nazanin" pitchFamily="2" charset="-78"/>
              </a:rPr>
              <a:t>گواتر مبتلا باشند تحت عنوان</a:t>
            </a:r>
          </a:p>
          <a:p>
            <a:pPr marL="0" indent="0" algn="r" rtl="1">
              <a:buNone/>
            </a:pPr>
            <a:r>
              <a:rPr lang="fa-IR" b="1" dirty="0">
                <a:cs typeface="B Nazanin" pitchFamily="2" charset="-78"/>
              </a:rPr>
              <a:t>گواتر اندمیک </a:t>
            </a:r>
            <a:r>
              <a:rPr lang="fa-IR" dirty="0">
                <a:cs typeface="B Nazanin" pitchFamily="2" charset="-78"/>
              </a:rPr>
              <a:t>شناخته </a:t>
            </a:r>
            <a:r>
              <a:rPr lang="fa-IR" dirty="0" smtClean="0">
                <a:cs typeface="B Nazanin" pitchFamily="2" charset="-78"/>
              </a:rPr>
              <a:t>میشود،که شایعترین نوع گواترمی‌باشد.</a:t>
            </a:r>
          </a:p>
          <a:p>
            <a:pPr algn="r">
              <a:buNone/>
            </a:pP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علل: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>
                <a:cs typeface="B Nazanin" pitchFamily="2" charset="-78"/>
              </a:rPr>
              <a:t>کمبود ید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>
                <a:cs typeface="B Nazanin" pitchFamily="2" charset="-78"/>
              </a:rPr>
              <a:t>مصرف زیاده از حد مواد گواتر </a:t>
            </a:r>
            <a:r>
              <a:rPr lang="fa-IR" dirty="0" smtClean="0">
                <a:cs typeface="B Nazanin" pitchFamily="2" charset="-78"/>
              </a:rPr>
              <a:t>زا</a:t>
            </a:r>
          </a:p>
          <a:p>
            <a:pPr algn="r" rtl="1">
              <a:buFont typeface="Wingdings" pitchFamily="2" charset="2"/>
              <a:buChar char="ü"/>
            </a:pPr>
            <a:endParaRPr lang="fa-IR" dirty="0">
              <a:cs typeface="B Nazanin" pitchFamily="2" charset="-78"/>
            </a:endParaRPr>
          </a:p>
          <a:p>
            <a:pPr algn="l" rtl="1">
              <a:buFont typeface="Wingdings" pitchFamily="2" charset="2"/>
              <a:buChar char="q"/>
            </a:pPr>
            <a:r>
              <a:rPr lang="fa-IR" dirty="0">
                <a:cs typeface="B Nazanin" pitchFamily="2" charset="-78"/>
              </a:rPr>
              <a:t>این گواترها معمولا به جز تورم در ناحیه گردن، فاقد علامت </a:t>
            </a:r>
            <a:r>
              <a:rPr lang="fa-IR" dirty="0" smtClean="0">
                <a:cs typeface="B Nazanin" pitchFamily="2" charset="-78"/>
              </a:rPr>
              <a:t>هستند</a:t>
            </a:r>
            <a:endParaRPr lang="fa-IR" dirty="0">
              <a:cs typeface="B Nazanin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ولی </a:t>
            </a:r>
            <a:r>
              <a:rPr lang="fa-IR" dirty="0">
                <a:cs typeface="B Nazanin" pitchFamily="2" charset="-78"/>
              </a:rPr>
              <a:t>در صورت بزرگی بیش از حد غده تیروئید ممکنه روی نای فشار وارد کنند </a:t>
            </a:r>
          </a:p>
          <a:p>
            <a:pPr marL="0" indent="0" algn="r">
              <a:buNone/>
            </a:pPr>
            <a:endParaRPr lang="en-US" dirty="0">
              <a:cs typeface="B Nazanin" pitchFamily="2" charset="-78"/>
            </a:endParaRPr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283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fa-IR" sz="3600" dirty="0" smtClean="0">
                <a:cs typeface="B Nazanin" pitchFamily="2" charset="-78"/>
              </a:rPr>
              <a:t>تشخیص</a:t>
            </a:r>
            <a:r>
              <a:rPr lang="fa-IR" dirty="0" smtClean="0">
                <a:cs typeface="B Nazanin" pitchFamily="2" charset="-78"/>
              </a:rPr>
              <a:t>:آزمایش ادرار</a:t>
            </a:r>
          </a:p>
          <a:p>
            <a:pPr algn="r">
              <a:buNone/>
            </a:pPr>
            <a:r>
              <a:rPr lang="fa-IR" dirty="0" smtClean="0">
                <a:cs typeface="B Nazanin" pitchFamily="2" charset="-78"/>
              </a:rPr>
              <a:t>یددربدن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 بود یعنی میزان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10Mg/dl</a:t>
            </a:r>
            <a:r>
              <a:rPr lang="fa-IR" dirty="0" smtClean="0">
                <a:cs typeface="B Nazanin" pitchFamily="2" charset="-78"/>
              </a:rPr>
              <a:t>اگرمیزان ید در ادراربیشتر از</a:t>
            </a:r>
          </a:p>
          <a:p>
            <a:pPr algn="r">
              <a:buNone/>
            </a:pPr>
            <a:r>
              <a:rPr lang="fa-IR" dirty="0" smtClean="0">
                <a:cs typeface="B Nazanin" pitchFamily="2" charset="-78"/>
              </a:rPr>
              <a:t>کافی می‌باشد. </a:t>
            </a:r>
          </a:p>
          <a:p>
            <a:pPr algn="r">
              <a:buNone/>
            </a:pPr>
            <a:r>
              <a:rPr lang="fa-IR" sz="3600" b="1" dirty="0" smtClean="0">
                <a:cs typeface="B Nazanin" pitchFamily="2" charset="-78"/>
              </a:rPr>
              <a:t>درمان</a:t>
            </a:r>
            <a:r>
              <a:rPr lang="fa-IR" sz="3600" b="1" dirty="0">
                <a:cs typeface="B Nazanin" pitchFamily="2" charset="-78"/>
              </a:rPr>
              <a:t>: </a:t>
            </a:r>
          </a:p>
          <a:p>
            <a:pPr algn="r">
              <a:buNone/>
            </a:pPr>
            <a:r>
              <a:rPr lang="fa-IR" dirty="0">
                <a:cs typeface="B Nazanin" pitchFamily="2" charset="-78"/>
              </a:rPr>
              <a:t>اصلاح کمبود ید </a:t>
            </a:r>
          </a:p>
          <a:p>
            <a:pPr algn="r">
              <a:buNone/>
            </a:pPr>
            <a:r>
              <a:rPr lang="fa-IR" dirty="0">
                <a:cs typeface="B Nazanin" pitchFamily="2" charset="-78"/>
              </a:rPr>
              <a:t>عمل جراحی ( تجویز دارو ضد تیروئیدی قبل از عمل ) </a:t>
            </a:r>
          </a:p>
          <a:p>
            <a:pPr marL="0" indent="0" algn="r">
              <a:buNone/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944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B Nazanin" pitchFamily="2" charset="-78"/>
              </a:rPr>
              <a:t>بررسی چند مورد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algn="just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 بیماری با علائم تعریق و کاهش وزن و تپش قلب مراجعه نموده است و نتایج آزمایشات او به صورت زیر می‌باشد:</a:t>
            </a:r>
            <a:endParaRPr lang="en-US" dirty="0" smtClean="0">
              <a:cs typeface="B Nazanin" pitchFamily="2" charset="-78"/>
            </a:endParaRPr>
          </a:p>
          <a:p>
            <a:pPr marL="0" indent="0" algn="just" rtl="1">
              <a:buNone/>
            </a:pPr>
            <a:r>
              <a:rPr lang="en-US" dirty="0" smtClean="0">
                <a:cs typeface="B Nazanin" pitchFamily="2" charset="-78"/>
              </a:rPr>
              <a:t>T3       T4           TSH           RIU=65%    </a:t>
            </a:r>
          </a:p>
          <a:p>
            <a:pPr marL="0" indent="0" algn="just" rtl="1">
              <a:buNone/>
            </a:pPr>
            <a:r>
              <a:rPr lang="en-US" dirty="0" smtClean="0">
                <a:cs typeface="B Nazanin" pitchFamily="2" charset="-78"/>
              </a:rPr>
              <a:t>Anti TPO +</a:t>
            </a:r>
            <a:endParaRPr lang="fa-IR" dirty="0" smtClean="0">
              <a:cs typeface="B Nazanin" pitchFamily="2" charset="-78"/>
            </a:endParaRPr>
          </a:p>
          <a:p>
            <a:pPr marL="0" indent="0" algn="just" rtl="1">
              <a:buNone/>
            </a:pPr>
            <a:r>
              <a:rPr lang="fa-IR" dirty="0" smtClean="0">
                <a:cs typeface="B Nazanin" pitchFamily="2" charset="-78"/>
              </a:rPr>
              <a:t>تشخیص چیست؟</a:t>
            </a:r>
          </a:p>
          <a:p>
            <a:pPr marL="0" indent="0" algn="just" rtl="1">
              <a:buNone/>
            </a:pPr>
            <a:r>
              <a:rPr lang="fa-IR" dirty="0" smtClean="0">
                <a:cs typeface="B Nazanin" pitchFamily="2" charset="-78"/>
              </a:rPr>
              <a:t>با توجه به علائم بالینی و نتایج به دست آمده از آزمایشات بیمار مبتلا به پرکاری تیروئیداتوایمیون (بیماری گریوز)می‌باشد.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2514600" y="3172690"/>
            <a:ext cx="45719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3550296" y="3172690"/>
            <a:ext cx="45719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4999516" y="3200554"/>
            <a:ext cx="45719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L\Pictures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11202">
            <a:off x="228600" y="597818"/>
            <a:ext cx="2667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003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خانم بارداری با علائم اضطراب،تپش قلب ،تعریق ،خستگی و تنگی نفس به آزمایشگاه مراجعه نموده است و در آزمایشات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TT4</a:t>
            </a:r>
            <a:r>
              <a:rPr lang="fa-IR" dirty="0" smtClean="0">
                <a:cs typeface="B Nazanin" pitchFamily="2" charset="-78"/>
              </a:rPr>
              <a:t> بالایی دارد.</a:t>
            </a:r>
          </a:p>
          <a:p>
            <a:pPr marL="0" indent="0" algn="just" rtl="1">
              <a:buNone/>
            </a:pPr>
            <a:r>
              <a:rPr lang="fa-IR" dirty="0" smtClean="0">
                <a:cs typeface="B Nazanin" pitchFamily="2" charset="-78"/>
              </a:rPr>
              <a:t>آیا با اطمینان می‌توان گفت او مبتلا به پرکاری تیروئیداست؟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itchFamily="2" charset="-78"/>
              </a:rPr>
              <a:t>خیر.ممکن است این افزایش به دلیل اثر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TBG</a:t>
            </a:r>
            <a:r>
              <a:rPr lang="fa-IR" dirty="0" smtClean="0">
                <a:cs typeface="B Nazanin" pitchFamily="2" charset="-78"/>
              </a:rPr>
              <a:t> باشد هرچند معیار اصلی عملکرد تیروئید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TSH</a:t>
            </a:r>
            <a:r>
              <a:rPr lang="fa-IR" dirty="0" smtClean="0">
                <a:cs typeface="B Nazanin" pitchFamily="2" charset="-78"/>
              </a:rPr>
              <a:t> است ولی در دوران بارداری میزان آن افت پیدا میکند و به دلیل اثر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TBG</a:t>
            </a:r>
            <a:r>
              <a:rPr lang="fa-IR" dirty="0" smtClean="0">
                <a:cs typeface="B Nazanin" pitchFamily="2" charset="-78"/>
              </a:rPr>
              <a:t> میزان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TT4</a:t>
            </a:r>
            <a:r>
              <a:rPr lang="fa-IR" sz="2800" dirty="0" smtClean="0">
                <a:cs typeface="+mj-cs"/>
              </a:rPr>
              <a:t> </a:t>
            </a:r>
            <a:r>
              <a:rPr lang="fa-IR" dirty="0" smtClean="0">
                <a:cs typeface="B Nazanin" pitchFamily="2" charset="-78"/>
              </a:rPr>
              <a:t>افزایش میابد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itchFamily="2" charset="-78"/>
              </a:rPr>
              <a:t>برای تشخیص بهتر سطح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T3</a:t>
            </a:r>
            <a:r>
              <a:rPr lang="fa-IR" dirty="0" smtClean="0">
                <a:cs typeface="+mj-cs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FT4</a:t>
            </a:r>
            <a:r>
              <a:rPr lang="fa-IR" dirty="0" smtClean="0">
                <a:cs typeface="B Nazanin" pitchFamily="2" charset="-78"/>
              </a:rPr>
              <a:t>را اندازه گیری میکنیم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 چون ممکن است فرد اصلا مشکل تیروئید نداشته باشد.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489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سنتز هورمون های تیروئیدی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fa-IR" dirty="0" smtClean="0">
                <a:cs typeface="B Nazanin" pitchFamily="2" charset="-78"/>
              </a:rPr>
              <a:t> ید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Uptake</a:t>
            </a:r>
            <a:r>
              <a:rPr lang="fa-IR" dirty="0" smtClean="0">
                <a:cs typeface="B Nazanin" pitchFamily="2" charset="-78"/>
              </a:rPr>
              <a:t>1- </a:t>
            </a:r>
          </a:p>
          <a:p>
            <a:pPr marL="0" indent="0" algn="r">
              <a:buNone/>
            </a:pPr>
            <a:endParaRPr lang="en-US" dirty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dirty="0" smtClean="0">
                <a:cs typeface="B Nazanin" pitchFamily="2" charset="-78"/>
              </a:rPr>
              <a:t>2- خارج شدن ید از حالت یونیزه</a:t>
            </a:r>
          </a:p>
          <a:p>
            <a:pPr marL="0" indent="0" algn="r">
              <a:buNone/>
            </a:pPr>
            <a:endParaRPr lang="en-US" dirty="0" smtClean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en-US" dirty="0" smtClean="0">
                <a:cs typeface="B Nazanin" pitchFamily="2" charset="-78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Iodination</a:t>
            </a:r>
            <a:r>
              <a:rPr lang="fa-IR" dirty="0" smtClean="0">
                <a:cs typeface="B Nazanin" pitchFamily="2" charset="-78"/>
              </a:rPr>
              <a:t>3-ید دار شدن</a:t>
            </a:r>
            <a:r>
              <a:rPr lang="fa-IR" dirty="0" smtClean="0"/>
              <a:t>(</a:t>
            </a:r>
            <a:endParaRPr lang="fa-IR" dirty="0"/>
          </a:p>
          <a:p>
            <a:pPr marL="0" indent="0" algn="r">
              <a:buNone/>
            </a:pPr>
            <a:endParaRPr lang="en-US" dirty="0" smtClean="0">
              <a:cs typeface="+mj-cs"/>
            </a:endParaRPr>
          </a:p>
          <a:p>
            <a:pPr marL="0" indent="0" algn="r">
              <a:buNone/>
            </a:pPr>
            <a:r>
              <a:rPr lang="fa-IR" dirty="0" smtClean="0">
                <a:cs typeface="+mj-cs"/>
              </a:rPr>
              <a:t>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Coupling</a:t>
            </a:r>
            <a:r>
              <a:rPr lang="fa-IR" dirty="0">
                <a:latin typeface="Times New Roman" pitchFamily="18" charset="0"/>
                <a:cs typeface="B Nazanin" pitchFamily="2" charset="-78"/>
              </a:rPr>
              <a:t>4</a:t>
            </a:r>
            <a:r>
              <a:rPr lang="fa-IR" dirty="0" smtClean="0">
                <a:cs typeface="B Nazanin" pitchFamily="2" charset="-78"/>
              </a:rPr>
              <a:t>-جفت شدن </a:t>
            </a:r>
            <a:r>
              <a:rPr lang="fa-IR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a-IR" dirty="0" smtClean="0">
                <a:cs typeface="B Nazanin" pitchFamily="2" charset="-78"/>
              </a:rPr>
              <a:t> </a:t>
            </a:r>
          </a:p>
          <a:p>
            <a:pPr marL="0" indent="0" algn="r">
              <a:buNone/>
            </a:pPr>
            <a:endParaRPr lang="fa-IR" dirty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T4,T3</a:t>
            </a:r>
            <a:r>
              <a:rPr lang="fa-IR" dirty="0" smtClean="0">
                <a:cs typeface="B Nazanin" pitchFamily="2" charset="-78"/>
              </a:rPr>
              <a:t>5-ترشح 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27" descr="showimage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2325" y="76200"/>
            <a:ext cx="4273550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452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dirty="0">
                <a:cs typeface="B Nazanin" pitchFamily="2" charset="-78"/>
              </a:rPr>
              <a:t>نتایج آزمایش آقایی 52 ساله مبتلا به بیماری سیروز کبدی ،به شرح زیر </a:t>
            </a:r>
            <a:r>
              <a:rPr lang="fa-IR" dirty="0" smtClean="0">
                <a:cs typeface="B Nazanin" pitchFamily="2" charset="-78"/>
              </a:rPr>
              <a:t>می‌باشد</a:t>
            </a:r>
            <a:endParaRPr lang="fa-IR" dirty="0"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en-US" dirty="0">
                <a:cs typeface="B Nazanin" pitchFamily="2" charset="-78"/>
              </a:rPr>
              <a:t>T3         T4       TSH      T3RU</a:t>
            </a:r>
          </a:p>
          <a:p>
            <a:pPr marL="0" indent="0" algn="r" rtl="1">
              <a:buNone/>
            </a:pPr>
            <a:r>
              <a:rPr lang="en-US" dirty="0">
                <a:cs typeface="B Nazanin" pitchFamily="2" charset="-78"/>
              </a:rPr>
              <a:t>FTI        FT3        FT4 </a:t>
            </a:r>
            <a:endParaRPr lang="fa-IR" dirty="0"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dirty="0">
                <a:cs typeface="B Nazanin" pitchFamily="2" charset="-78"/>
              </a:rPr>
              <a:t>تشخیص چیست</a:t>
            </a:r>
            <a:r>
              <a:rPr lang="fa-IR" dirty="0" smtClean="0">
                <a:cs typeface="B Nazanin" pitchFamily="2" charset="-78"/>
              </a:rPr>
              <a:t>؟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هایپرتیروکسینمیا</a:t>
            </a:r>
          </a:p>
          <a:p>
            <a:pPr marL="0" indent="0" algn="r">
              <a:buNone/>
            </a:pPr>
            <a:r>
              <a:rPr lang="fa-IR" sz="3000" dirty="0">
                <a:cs typeface="B Nazanin" pitchFamily="2" charset="-78"/>
              </a:rPr>
              <a:t>داریم،پس تیروئید موقتا فعالترمی‌شود تاجاهای خالی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TBG</a:t>
            </a:r>
            <a:r>
              <a:rPr lang="fa-IR" sz="3000" dirty="0">
                <a:cs typeface="B Nazanin" pitchFamily="2" charset="-78"/>
              </a:rPr>
              <a:t>وقتی </a:t>
            </a:r>
            <a:r>
              <a:rPr lang="fa-IR" dirty="0">
                <a:cs typeface="B Nazanin" pitchFamily="2" charset="-78"/>
              </a:rPr>
              <a:t>افزایش  جدید را پر کند.</a:t>
            </a:r>
          </a:p>
          <a:p>
            <a:pPr marL="0" indent="0" algn="r" rtl="1">
              <a:buNone/>
            </a:pPr>
            <a:r>
              <a:rPr lang="fa-IR" dirty="0">
                <a:cs typeface="B Nazanin" pitchFamily="2" charset="-78"/>
              </a:rPr>
              <a:t>بنابراین میزان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T4T3</a:t>
            </a:r>
            <a:r>
              <a:rPr lang="fa-IR" dirty="0">
                <a:cs typeface="B Nazanin" pitchFamily="2" charset="-78"/>
              </a:rPr>
              <a:t>افزایش میابدو بقیه مواردنرمال می‌باشد.</a:t>
            </a:r>
            <a:endParaRPr lang="en-US" dirty="0">
              <a:cs typeface="B Nazanin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Nazanin" pitchFamily="2" charset="-7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6705600" y="2514600"/>
            <a:ext cx="5334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5562600" y="2971800"/>
            <a:ext cx="5334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6705600" y="3009900"/>
            <a:ext cx="5334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8001000" y="2971800"/>
            <a:ext cx="5334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4412889" y="2514600"/>
            <a:ext cx="45719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5562600" y="2514600"/>
            <a:ext cx="45719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696200" y="2590800"/>
            <a:ext cx="45719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127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بیماری با علائم پرکاری تیروئید و نتایج آزمایشگاهی زیر مراجعه نموده است</a:t>
            </a:r>
          </a:p>
          <a:p>
            <a:pPr marL="0" indent="0" algn="just" rtl="1">
              <a:buNone/>
            </a:pPr>
            <a:r>
              <a:rPr lang="en-US" dirty="0">
                <a:cs typeface="B Nazanin" pitchFamily="2" charset="-78"/>
              </a:rPr>
              <a:t>T3       T4           TSH           </a:t>
            </a:r>
            <a:r>
              <a:rPr lang="en-US" dirty="0" smtClean="0">
                <a:cs typeface="B Nazanin" pitchFamily="2" charset="-78"/>
              </a:rPr>
              <a:t>RIU=</a:t>
            </a:r>
            <a:r>
              <a:rPr lang="en-US" dirty="0">
                <a:cs typeface="B Nazanin" pitchFamily="2" charset="-78"/>
              </a:rPr>
              <a:t>2</a:t>
            </a:r>
            <a:r>
              <a:rPr lang="en-US" dirty="0" smtClean="0">
                <a:cs typeface="B Nazanin" pitchFamily="2" charset="-78"/>
              </a:rPr>
              <a:t>%    </a:t>
            </a:r>
            <a:endParaRPr lang="en-US" dirty="0">
              <a:cs typeface="B Nazanin" pitchFamily="2" charset="-78"/>
            </a:endParaRPr>
          </a:p>
          <a:p>
            <a:pPr marL="0" indent="0" algn="just" rtl="1">
              <a:buNone/>
            </a:pPr>
            <a:r>
              <a:rPr lang="fa-IR" dirty="0" smtClean="0">
                <a:cs typeface="B Nazanin" pitchFamily="2" charset="-78"/>
              </a:rPr>
              <a:t>تشخیص چیست؟</a:t>
            </a:r>
          </a:p>
          <a:p>
            <a:pPr marL="0" indent="0" algn="just" rtl="1">
              <a:buNone/>
            </a:pPr>
            <a:r>
              <a:rPr lang="fa-IR" dirty="0" smtClean="0">
                <a:cs typeface="B Nazanin" pitchFamily="2" charset="-78"/>
              </a:rPr>
              <a:t>با توجه به پایین بودن میزان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RIU</a:t>
            </a:r>
            <a:r>
              <a:rPr lang="fa-IR" dirty="0" smtClean="0">
                <a:cs typeface="B Nazanin" pitchFamily="2" charset="-78"/>
              </a:rPr>
              <a:t> ،تیروئیدیت تحت حاد یا تیرو توکسیکوز ساختگی مطرح می‌شود و برای افتراق این دو از هم ازتست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fa-IR" dirty="0" smtClean="0">
                <a:cs typeface="B Nazanin" pitchFamily="2" charset="-78"/>
              </a:rPr>
              <a:t> استفاده می‌شود به این صورت که اگر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fa-IR" dirty="0" smtClean="0">
                <a:cs typeface="B Nazanin" pitchFamily="2" charset="-78"/>
              </a:rPr>
              <a:t> بالا بود بیمار مبتلا به تیروئیدیت می‌باشد ودر صورت پایین بودن تشخیص به نفع تیروتوکسیکوز ساختگی خواهد بود.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177051" y="2628900"/>
            <a:ext cx="45719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flipH="1">
            <a:off x="2734328" y="2595349"/>
            <a:ext cx="45719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3787140" y="2595349"/>
            <a:ext cx="45719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996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385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B Nazanin" pitchFamily="2" charset="-78"/>
              </a:rPr>
              <a:t>انتقال هورمون‌های تیروئیدی در خون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هورمون‌های تیروئیدی در خون به دو فرم آزاد و متصل به پروتئین انتقال میابند.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این هورمون‌ها به سه نوع پروتئین پلاسمایی متصل میشوند که عبارتند از: </a:t>
            </a:r>
          </a:p>
          <a:p>
            <a:pPr marL="0" indent="0" algn="r">
              <a:buNone/>
            </a:pPr>
            <a:r>
              <a:rPr lang="fa-IR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TBG</a:t>
            </a:r>
            <a:r>
              <a:rPr lang="fa-IR" sz="2800" dirty="0" smtClean="0">
                <a:latin typeface="Times New Roman" pitchFamily="18" charset="0"/>
                <a:cs typeface="Times New Roman" pitchFamily="18" charset="0"/>
              </a:rPr>
              <a:t>گلوبین متصل شونده به تیروکسین(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1-</a:t>
            </a:r>
            <a:endParaRPr lang="en-US" dirty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dirty="0" smtClean="0">
                <a:cs typeface="B Nazanin" pitchFamily="2" charset="-78"/>
              </a:rPr>
              <a:t>2-آلبومین</a:t>
            </a:r>
            <a:endParaRPr lang="fa-IR" dirty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dirty="0" smtClean="0">
                <a:cs typeface="B Nazanin" pitchFamily="2" charset="-78"/>
              </a:rPr>
              <a:t>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TBPA</a:t>
            </a:r>
            <a:r>
              <a:rPr lang="fa-IR" dirty="0" smtClean="0">
                <a:cs typeface="B Nazanin" pitchFamily="2" charset="-78"/>
              </a:rPr>
              <a:t>3-پره‌آلبومین متصل شونده به تیروکسین (</a:t>
            </a:r>
            <a:endParaRPr lang="en-US" dirty="0" smtClean="0">
              <a:cs typeface="B Nazanin" pitchFamily="2" charset="-78"/>
            </a:endParaRPr>
          </a:p>
          <a:p>
            <a:pPr marL="0" indent="0" algn="r">
              <a:buNone/>
            </a:pPr>
            <a:endParaRPr lang="en-US" dirty="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400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cs typeface="B Nazanin" pitchFamily="2" charset="-78"/>
              </a:rPr>
              <a:t>تنظیم </a:t>
            </a:r>
            <a:r>
              <a:rPr lang="fa-IR" b="1" dirty="0" smtClean="0">
                <a:cs typeface="B Nazanin" pitchFamily="2" charset="-78"/>
              </a:rPr>
              <a:t>هورمون‌های </a:t>
            </a:r>
            <a:r>
              <a:rPr lang="fa-IR" b="1" dirty="0">
                <a:cs typeface="B Nazanin" pitchFamily="2" charset="-78"/>
              </a:rPr>
              <a:t>تیروئید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dirty="0">
                <a:cs typeface="B Nazanin" pitchFamily="2" charset="-78"/>
              </a:rPr>
              <a:t>ترشح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T3</a:t>
            </a:r>
            <a:r>
              <a:rPr lang="fa-IR" dirty="0">
                <a:cs typeface="B Nazanin" pitchFamily="2" charset="-78"/>
              </a:rPr>
              <a:t>و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T4</a:t>
            </a:r>
            <a:r>
              <a:rPr lang="fa-IR" dirty="0">
                <a:cs typeface="B Nazanin" pitchFamily="2" charset="-78"/>
              </a:rPr>
              <a:t> از غده ی تیروئید توسط هورمون محرک تیروئید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TSH</a:t>
            </a:r>
            <a:r>
              <a:rPr lang="fa-IR" dirty="0">
                <a:cs typeface="B Nazanin" pitchFamily="2" charset="-78"/>
              </a:rPr>
              <a:t>) کنترل می </a:t>
            </a:r>
            <a:r>
              <a:rPr lang="fa-IR" dirty="0" smtClean="0">
                <a:cs typeface="B Nazanin" pitchFamily="2" charset="-78"/>
              </a:rPr>
              <a:t>شود.</a:t>
            </a:r>
          </a:p>
          <a:p>
            <a:pPr marL="0" indent="0"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TSH</a:t>
            </a:r>
            <a:r>
              <a:rPr lang="fa-IR" dirty="0">
                <a:cs typeface="+mj-cs"/>
              </a:rPr>
              <a:t> </a:t>
            </a:r>
            <a:r>
              <a:rPr lang="fa-IR" dirty="0">
                <a:cs typeface="B Nazanin" pitchFamily="2" charset="-78"/>
              </a:rPr>
              <a:t>که از غده هیپوفیز قدامی ترشح می شود سرعت آزاد سازی هورمون های تیروئید را کنترل می </a:t>
            </a:r>
            <a:r>
              <a:rPr lang="fa-IR" dirty="0" smtClean="0">
                <a:cs typeface="B Nazanin" pitchFamily="2" charset="-78"/>
              </a:rPr>
              <a:t>کند. </a:t>
            </a:r>
          </a:p>
          <a:p>
            <a:pPr marL="0" indent="0" algn="r" rtl="1">
              <a:buNone/>
            </a:pPr>
            <a:endParaRPr lang="fa-IR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</a:pPr>
            <a:r>
              <a:rPr lang="fa-IR" dirty="0">
                <a:cs typeface="B Nazanin" pitchFamily="2" charset="-78"/>
              </a:rPr>
              <a:t>میزان ترشح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TSH</a:t>
            </a:r>
            <a:r>
              <a:rPr lang="fa-IR" dirty="0">
                <a:cs typeface="B Nazanin" pitchFamily="2" charset="-78"/>
              </a:rPr>
              <a:t> نیز براساس غلظت خونی هورمون های تیروئید تنظیم می </a:t>
            </a:r>
            <a:r>
              <a:rPr lang="fa-IR" dirty="0" smtClean="0">
                <a:cs typeface="B Nazanin" pitchFamily="2" charset="-78"/>
              </a:rPr>
              <a:t>شود.</a:t>
            </a:r>
          </a:p>
          <a:p>
            <a:pPr algn="r" rtl="1">
              <a:buNone/>
            </a:pPr>
            <a:endParaRPr lang="fa-IR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</a:pPr>
            <a:r>
              <a:rPr lang="fa-IR" dirty="0">
                <a:cs typeface="B Nazanin" pitchFamily="2" charset="-78"/>
              </a:rPr>
              <a:t>هورمون آزاد کننده تیروتروپین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TRH</a:t>
            </a:r>
            <a:r>
              <a:rPr lang="fa-IR" dirty="0">
                <a:cs typeface="B Nazanin" pitchFamily="2" charset="-78"/>
              </a:rPr>
              <a:t> ) که از هیپوتالاموس ترشح می شود، آزاد سازی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TSH</a:t>
            </a:r>
            <a:r>
              <a:rPr lang="fa-IR" dirty="0">
                <a:cs typeface="B Nazanin" pitchFamily="2" charset="-78"/>
              </a:rPr>
              <a:t> از غده هیپوفیز را تحت تاثیر قرار می دهد </a:t>
            </a:r>
            <a:r>
              <a:rPr lang="fa-IR" dirty="0" smtClean="0">
                <a:cs typeface="B Nazanin" pitchFamily="2" charset="-78"/>
              </a:rPr>
              <a:t>.</a:t>
            </a:r>
            <a:endParaRPr lang="fa-IR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</a:pPr>
            <a:endParaRPr lang="fa-IR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</a:pPr>
            <a:endParaRPr lang="fa-IR" dirty="0">
              <a:cs typeface="B Nazanin" pitchFamily="2" charset="-78"/>
            </a:endParaRPr>
          </a:p>
          <a:p>
            <a:pPr marL="800100" lvl="2" indent="0" algn="r" rtl="1">
              <a:buNone/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635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B Nazanin" pitchFamily="2" charset="-78"/>
              </a:rPr>
              <a:t>علت درخواست </a:t>
            </a:r>
            <a:r>
              <a:rPr lang="fa-IR" sz="3600" b="1" dirty="0" smtClean="0">
                <a:cs typeface="B Nazanin" pitchFamily="2" charset="-78"/>
              </a:rPr>
              <a:t>تست‌های</a:t>
            </a:r>
            <a:r>
              <a:rPr lang="fa-IR" b="1" dirty="0" smtClean="0">
                <a:cs typeface="B Nazanin" pitchFamily="2" charset="-78"/>
              </a:rPr>
              <a:t> تیروئید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 انجام چک آپ‌های دوره‌ایی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علائم کم‌کاری و پرکاری  تیروئید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سریع و نامنظم شدن ضربان قلب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تورم یا برآمدگی در قسمتی از گردن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مشکلات باروری،غیرطبیعی بودن سیکل قاعدگی،سقط مکرر،کاهش میل جنسی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برنامه ریزی برای بچه دار شدن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پوکی استخوان(شکنندگی یا نازک شدن استخوان‌ها)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سابقه خانوادگی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240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B Nazanin" pitchFamily="2" charset="-78"/>
              </a:rPr>
              <a:t>شرایط آزمایش هورمون‌های تیروئید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نیازی به ناشتا بودن ندارد ولی بدلیل تاثیرکدورت ناشی از ازخوردن چربی‌ها بر نتایج آزمایش،حداقل سه ساعت قبل از آزمایش غذا میل نفرمایید.</a:t>
            </a:r>
          </a:p>
          <a:p>
            <a:pPr algn="just" rtl="1">
              <a:buFont typeface="Wingdings" pitchFamily="2" charset="2"/>
              <a:buChar char="ü"/>
            </a:pPr>
            <a:r>
              <a:rPr lang="fa-IR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بعد از اعمال جراحی بدلیل استرس‌های شدیدی که به بیمار وارد میشودسطح هورمون‌های تیروئیدی در بیشتر موارد کاهش میابد،بنابراین تا 2 هفته بعد از جراحی از انجام این آزمایشات خودداری نمائید.</a:t>
            </a:r>
          </a:p>
          <a:p>
            <a:pPr algn="just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مصرف هروئین هم سبب افزایش غلظت هورمون های تیروئیدی می‌شود.</a:t>
            </a:r>
          </a:p>
          <a:p>
            <a:pPr algn="just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مصرف قرص های ضدبارداری ،آمیودارون وید سبب افزایش این هورمون‌ها می‌شود.</a:t>
            </a:r>
          </a:p>
          <a:p>
            <a:pPr algn="just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داروهای مورد استفاده برای درمان اختلالات تیروئید، خصوصا هنگامی که دوز مصرف بیش از اندازه کم یا زیاد باشد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A469-3929-4FF1-854D-6DBD94EE5F8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995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2174</Words>
  <Application>Microsoft Office PowerPoint</Application>
  <PresentationFormat>On-screen Show (4:3)</PresentationFormat>
  <Paragraphs>384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هورمون های تیروئیدی</vt:lpstr>
      <vt:lpstr>آناتومی غده تیروئید</vt:lpstr>
      <vt:lpstr>وظیفه غده تیروئید:</vt:lpstr>
      <vt:lpstr>هورمون‌های  تیروئید</vt:lpstr>
      <vt:lpstr>سنتز هورمون های تیروئیدی</vt:lpstr>
      <vt:lpstr>انتقال هورمون‌های تیروئیدی در خون</vt:lpstr>
      <vt:lpstr>تنظیم هورمون‌های تیروئید</vt:lpstr>
      <vt:lpstr>علت درخواست تست‌های تیروئید</vt:lpstr>
      <vt:lpstr>شرایط آزمایش هورمون‌های تیروئید</vt:lpstr>
      <vt:lpstr>تست‌های ارزیابی بیماری‌های تیروئید</vt:lpstr>
      <vt:lpstr>سایر تست‌های ارزیابی تیروئید</vt:lpstr>
      <vt:lpstr>روش های اندازه گیری هورمون های تیروئید</vt:lpstr>
      <vt:lpstr>مقادیرنرمال تست های تیروئیدی</vt:lpstr>
      <vt:lpstr>بیماری‌های غده‌ی تیروئید</vt:lpstr>
      <vt:lpstr>کم کاری تیروئید </vt:lpstr>
      <vt:lpstr>علل کم‌کاری تیروئید</vt:lpstr>
      <vt:lpstr>سایرعلل کم‌کاری تیروئید</vt:lpstr>
      <vt:lpstr>علائم بالینی کم‌کاری تیروئید</vt:lpstr>
      <vt:lpstr>Slide 19</vt:lpstr>
      <vt:lpstr>اغمای میگزدم </vt:lpstr>
      <vt:lpstr>عوارض کم کاری تیروئید در دوران بارداری </vt:lpstr>
      <vt:lpstr>کم‌کاری تیروئید در نوزادان</vt:lpstr>
      <vt:lpstr>درمان کم کاری مادرزادی تیروئید</vt:lpstr>
      <vt:lpstr>یافته‌های آزمایشگاهی </vt:lpstr>
      <vt:lpstr>Slide 25</vt:lpstr>
      <vt:lpstr>درمان</vt:lpstr>
      <vt:lpstr>رژیم‌های غیردارویی</vt:lpstr>
      <vt:lpstr>پرکاری تیروئید</vt:lpstr>
      <vt:lpstr>Slide 29</vt:lpstr>
      <vt:lpstr>Slide 30</vt:lpstr>
      <vt:lpstr>علائم بالینی پرکاری تیروئید</vt:lpstr>
      <vt:lpstr>Slide 32</vt:lpstr>
      <vt:lpstr>عوارض پر کاری تیروئید در بارداری</vt:lpstr>
      <vt:lpstr>یافته های آزمایشگاهی</vt:lpstr>
      <vt:lpstr>Slide 35</vt:lpstr>
      <vt:lpstr>درمان</vt:lpstr>
      <vt:lpstr>)TBGهایپرتیروکسینمیا(افزایش</vt:lpstr>
      <vt:lpstr>یافته‌های آزمایشگاهی در هایپرتیروکسینمیا</vt:lpstr>
      <vt:lpstr>)TBGهایپوتیروکسینمیا(کاهش</vt:lpstr>
      <vt:lpstr>یافته‌های آزمایشگاهی درهایپوتیروکسینمیا</vt:lpstr>
      <vt:lpstr>)RTHسندرم مقاومت به هورمون‌های تیروئیدی(</vt:lpstr>
      <vt:lpstr>علائم بالینی</vt:lpstr>
      <vt:lpstr>درمان</vt:lpstr>
      <vt:lpstr>)FDHهایپر تیروکسینمی دیس آلبومینمیک فامیلی(</vt:lpstr>
      <vt:lpstr>(goiter)گواتر</vt:lpstr>
      <vt:lpstr>Slide 46</vt:lpstr>
      <vt:lpstr>Slide 47</vt:lpstr>
      <vt:lpstr>بررسی چند مورد</vt:lpstr>
      <vt:lpstr>Slide 49</vt:lpstr>
      <vt:lpstr>Slide 50</vt:lpstr>
      <vt:lpstr>Slide 51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</dc:creator>
  <cp:lastModifiedBy>NPSoft</cp:lastModifiedBy>
  <cp:revision>174</cp:revision>
  <dcterms:created xsi:type="dcterms:W3CDTF">2017-10-07T20:55:00Z</dcterms:created>
  <dcterms:modified xsi:type="dcterms:W3CDTF">2018-02-13T08:27:06Z</dcterms:modified>
</cp:coreProperties>
</file>