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41"/>
  </p:notesMasterIdLst>
  <p:sldIdLst>
    <p:sldId id="256" r:id="rId2"/>
    <p:sldId id="259" r:id="rId3"/>
    <p:sldId id="330" r:id="rId4"/>
    <p:sldId id="366" r:id="rId5"/>
    <p:sldId id="384" r:id="rId6"/>
    <p:sldId id="260" r:id="rId7"/>
    <p:sldId id="376" r:id="rId8"/>
    <p:sldId id="261" r:id="rId9"/>
    <p:sldId id="319" r:id="rId10"/>
    <p:sldId id="263" r:id="rId11"/>
    <p:sldId id="368" r:id="rId12"/>
    <p:sldId id="300" r:id="rId13"/>
    <p:sldId id="312" r:id="rId14"/>
    <p:sldId id="341" r:id="rId15"/>
    <p:sldId id="313" r:id="rId16"/>
    <p:sldId id="314" r:id="rId17"/>
    <p:sldId id="342" r:id="rId18"/>
    <p:sldId id="315" r:id="rId19"/>
    <p:sldId id="316" r:id="rId20"/>
    <p:sldId id="386" r:id="rId21"/>
    <p:sldId id="385" r:id="rId22"/>
    <p:sldId id="343" r:id="rId23"/>
    <p:sldId id="326" r:id="rId24"/>
    <p:sldId id="344" r:id="rId25"/>
    <p:sldId id="348" r:id="rId26"/>
    <p:sldId id="387" r:id="rId27"/>
    <p:sldId id="350" r:id="rId28"/>
    <p:sldId id="352" r:id="rId29"/>
    <p:sldId id="306" r:id="rId30"/>
    <p:sldId id="346" r:id="rId31"/>
    <p:sldId id="355" r:id="rId32"/>
    <p:sldId id="356" r:id="rId33"/>
    <p:sldId id="378" r:id="rId34"/>
    <p:sldId id="357" r:id="rId35"/>
    <p:sldId id="362" r:id="rId36"/>
    <p:sldId id="371" r:id="rId37"/>
    <p:sldId id="373" r:id="rId38"/>
    <p:sldId id="364" r:id="rId39"/>
    <p:sldId id="37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55" autoAdjust="0"/>
    <p:restoredTop sz="94624" autoAdjust="0"/>
  </p:normalViewPr>
  <p:slideViewPr>
    <p:cSldViewPr>
      <p:cViewPr varScale="1">
        <p:scale>
          <a:sx n="81" d="100"/>
          <a:sy n="81"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ABBD836-41AA-4693-992E-D292DF64BCE0}" type="datetimeFigureOut">
              <a:rPr lang="fa-IR" smtClean="0"/>
              <a:pPr/>
              <a:t>05/16/1439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F2732D8A-ECB8-46BE-A035-67BAF4530506}"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79FAC0A-A058-41A2-889A-823B84D25484}"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9FAC0A-A058-41A2-889A-823B84D2548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9FAC0A-A058-41A2-889A-823B84D2548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9FAC0A-A058-41A2-889A-823B84D2548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79FAC0A-A058-41A2-889A-823B84D25484}"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9FAC0A-A058-41A2-889A-823B84D2548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79FAC0A-A058-41A2-889A-823B84D2548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79FAC0A-A058-41A2-889A-823B84D2548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79FAC0A-A058-41A2-889A-823B84D25484}"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9FAC0A-A058-41A2-889A-823B84D2548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7C08A0D-DB45-407E-AB9B-A506A8396957}" type="datetimeFigureOut">
              <a:rPr lang="en-US" smtClean="0"/>
              <a:pPr/>
              <a:t>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79FAC0A-A058-41A2-889A-823B84D25484}"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7C08A0D-DB45-407E-AB9B-A506A8396957}" type="datetimeFigureOut">
              <a:rPr lang="en-US" smtClean="0"/>
              <a:pPr/>
              <a:t>2/1/2018</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9FAC0A-A058-41A2-889A-823B84D25484}"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31640" y="1628800"/>
            <a:ext cx="6440760" cy="4608512"/>
          </a:xfrm>
        </p:spPr>
        <p:txBody>
          <a:bodyPr>
            <a:normAutofit/>
          </a:bodyPr>
          <a:lstStyle/>
          <a:p>
            <a:pPr algn="r"/>
            <a:r>
              <a:rPr lang="fa-IR" dirty="0" smtClean="0">
                <a:solidFill>
                  <a:schemeClr val="tx1"/>
                </a:solidFill>
              </a:rPr>
              <a:t>آنالیز ادرار 24 ساعته</a:t>
            </a:r>
          </a:p>
          <a:p>
            <a:endParaRPr lang="fa-IR" dirty="0" smtClean="0"/>
          </a:p>
          <a:p>
            <a:endParaRPr lang="fa-IR" dirty="0" smtClean="0"/>
          </a:p>
          <a:p>
            <a:endParaRPr lang="fa-IR" dirty="0" smtClean="0"/>
          </a:p>
          <a:p>
            <a:r>
              <a:rPr lang="fa-IR" dirty="0" smtClean="0">
                <a:solidFill>
                  <a:schemeClr val="tx1"/>
                </a:solidFill>
              </a:rPr>
              <a:t>لیلا موقوفه ای</a:t>
            </a:r>
          </a:p>
          <a:p>
            <a:endParaRPr lang="fa-IR" dirty="0" smtClean="0">
              <a:solidFill>
                <a:schemeClr val="tx1"/>
              </a:solidFill>
            </a:endParaRPr>
          </a:p>
          <a:p>
            <a:pPr algn="l"/>
            <a:r>
              <a:rPr lang="fa-IR" dirty="0" smtClean="0">
                <a:solidFill>
                  <a:schemeClr val="tx1"/>
                </a:solidFill>
              </a:rPr>
              <a:t>1396/11/12</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srcRect/>
          <a:stretch>
            <a:fillRect/>
          </a:stretch>
        </p:blipFill>
        <p:spPr bwMode="auto">
          <a:xfrm>
            <a:off x="467544" y="188640"/>
            <a:ext cx="4324150" cy="3179073"/>
          </a:xfrm>
          <a:prstGeom prst="rect">
            <a:avLst/>
          </a:prstGeom>
          <a:noFill/>
          <a:ln w="9525">
            <a:noFill/>
            <a:miter lim="800000"/>
            <a:headEnd/>
            <a:tailEnd/>
          </a:ln>
          <a:effectLst/>
        </p:spPr>
      </p:pic>
      <p:pic>
        <p:nvPicPr>
          <p:cNvPr id="1026" name="Picture 2"/>
          <p:cNvPicPr>
            <a:picLocks noChangeAspect="1" noChangeArrowheads="1"/>
          </p:cNvPicPr>
          <p:nvPr/>
        </p:nvPicPr>
        <p:blipFill>
          <a:blip r:embed="rId3" cstate="print"/>
          <a:srcRect/>
          <a:stretch>
            <a:fillRect/>
          </a:stretch>
        </p:blipFill>
        <p:spPr bwMode="auto">
          <a:xfrm>
            <a:off x="5004048" y="0"/>
            <a:ext cx="3771900" cy="3952875"/>
          </a:xfrm>
          <a:prstGeom prst="rect">
            <a:avLst/>
          </a:prstGeom>
          <a:noFill/>
          <a:ln w="9525">
            <a:noFill/>
            <a:miter lim="800000"/>
            <a:headEnd/>
            <a:tailEnd/>
          </a:ln>
        </p:spPr>
      </p:pic>
      <p:pic>
        <p:nvPicPr>
          <p:cNvPr id="1027" name="Picture 3"/>
          <p:cNvPicPr>
            <a:picLocks noChangeAspect="1" noChangeArrowheads="1"/>
          </p:cNvPicPr>
          <p:nvPr/>
        </p:nvPicPr>
        <p:blipFill>
          <a:blip r:embed="rId4" cstate="print"/>
          <a:srcRect/>
          <a:stretch>
            <a:fillRect/>
          </a:stretch>
        </p:blipFill>
        <p:spPr bwMode="auto">
          <a:xfrm>
            <a:off x="1475656" y="3573016"/>
            <a:ext cx="3076575" cy="2695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t>نگهدارنده های ادرار24 ساعته</a:t>
            </a:r>
            <a:endParaRPr lang="fa-IR" sz="3600" dirty="0"/>
          </a:p>
        </p:txBody>
      </p:sp>
      <p:graphicFrame>
        <p:nvGraphicFramePr>
          <p:cNvPr id="6" name="Content Placeholder 5"/>
          <p:cNvGraphicFramePr>
            <a:graphicFrameLocks noGrp="1"/>
          </p:cNvGraphicFramePr>
          <p:nvPr>
            <p:ph idx="1"/>
          </p:nvPr>
        </p:nvGraphicFramePr>
        <p:xfrm>
          <a:off x="971600" y="1772815"/>
          <a:ext cx="7715200" cy="4392975"/>
        </p:xfrm>
        <a:graphic>
          <a:graphicData uri="http://schemas.openxmlformats.org/drawingml/2006/table">
            <a:tbl>
              <a:tblPr rtl="1" firstRow="1" bandRow="1">
                <a:tableStyleId>{F5AB1C69-6EDB-4FF4-983F-18BD219EF322}</a:tableStyleId>
              </a:tblPr>
              <a:tblGrid>
                <a:gridCol w="2293011"/>
                <a:gridCol w="5422189"/>
              </a:tblGrid>
              <a:tr h="763285">
                <a:tc>
                  <a:txBody>
                    <a:bodyPr/>
                    <a:lstStyle/>
                    <a:p>
                      <a:pPr rtl="1"/>
                      <a:r>
                        <a:rPr lang="fa-IR" dirty="0" smtClean="0"/>
                        <a:t>نگهدارنده ها</a:t>
                      </a:r>
                      <a:endParaRPr lang="fa-IR" dirty="0"/>
                    </a:p>
                  </a:txBody>
                  <a:tcPr/>
                </a:tc>
                <a:tc>
                  <a:txBody>
                    <a:bodyPr/>
                    <a:lstStyle/>
                    <a:p>
                      <a:pPr rtl="1"/>
                      <a:r>
                        <a:rPr lang="fa-IR" dirty="0" smtClean="0"/>
                        <a:t>آزمایش ها</a:t>
                      </a:r>
                      <a:endParaRPr lang="fa-IR" dirty="0"/>
                    </a:p>
                  </a:txBody>
                  <a:tcPr/>
                </a:tc>
              </a:tr>
              <a:tr h="763285">
                <a:tc>
                  <a:txBody>
                    <a:bodyPr/>
                    <a:lstStyle/>
                    <a:p>
                      <a:pPr rtl="1"/>
                      <a:r>
                        <a:rPr lang="fa-IR" dirty="0" smtClean="0"/>
                        <a:t>بدون نگهدارنده و در یخچال</a:t>
                      </a:r>
                      <a:r>
                        <a:rPr lang="fa-IR" baseline="0" dirty="0" smtClean="0"/>
                        <a:t> نگهداری شود</a:t>
                      </a:r>
                      <a:endParaRPr lang="fa-IR" dirty="0"/>
                    </a:p>
                  </a:txBody>
                  <a:tcPr/>
                </a:tc>
                <a:tc>
                  <a:txBody>
                    <a:bodyPr/>
                    <a:lstStyle/>
                    <a:p>
                      <a:pPr rtl="1"/>
                      <a:r>
                        <a:rPr lang="fa-IR" dirty="0" smtClean="0"/>
                        <a:t>آمینو</a:t>
                      </a:r>
                      <a:r>
                        <a:rPr lang="fa-IR" baseline="0" dirty="0" smtClean="0"/>
                        <a:t> اسید-آمیلاز-کلر-مس-کراتین-فلزات سنگین-هیستامین-لیزوزیم-متیل مالونیک اسید-میکروآلبومین- موکوپلی ساکارید-پورفوبیلی نوژن-پورفیرین-پتاسیم-پروتئین-الکتروفورز پروتئین-سدیم-اوره-اسیداوریک-گزیلوز</a:t>
                      </a:r>
                      <a:endParaRPr lang="fa-IR" dirty="0"/>
                    </a:p>
                  </a:txBody>
                  <a:tcPr/>
                </a:tc>
              </a:tr>
              <a:tr h="763285">
                <a:tc>
                  <a:txBody>
                    <a:bodyPr/>
                    <a:lstStyle/>
                    <a:p>
                      <a:pPr rtl="1"/>
                      <a:r>
                        <a:rPr lang="fa-IR" dirty="0" smtClean="0"/>
                        <a:t>10گرم اسید بوریک</a:t>
                      </a:r>
                      <a:endParaRPr lang="fa-IR" dirty="0"/>
                    </a:p>
                  </a:txBody>
                  <a:tcPr/>
                </a:tc>
                <a:tc>
                  <a:txBody>
                    <a:bodyPr/>
                    <a:lstStyle/>
                    <a:p>
                      <a:pPr rtl="1"/>
                      <a:r>
                        <a:rPr lang="fa-IR" dirty="0" smtClean="0"/>
                        <a:t>آلدوسترون-کورتیزول</a:t>
                      </a:r>
                      <a:endParaRPr lang="fa-IR" dirty="0"/>
                    </a:p>
                  </a:txBody>
                  <a:tcPr/>
                </a:tc>
              </a:tr>
              <a:tr h="763285">
                <a:tc>
                  <a:txBody>
                    <a:bodyPr/>
                    <a:lstStyle/>
                    <a:p>
                      <a:pPr rtl="1"/>
                      <a:r>
                        <a:rPr lang="en-US" dirty="0" smtClean="0"/>
                        <a:t>10ml</a:t>
                      </a:r>
                      <a:r>
                        <a:rPr lang="fa-IR" baseline="0" dirty="0" smtClean="0"/>
                        <a:t> کلریدریک </a:t>
                      </a:r>
                      <a:r>
                        <a:rPr lang="en-US" baseline="0" dirty="0" smtClean="0"/>
                        <a:t>6</a:t>
                      </a:r>
                      <a:r>
                        <a:rPr lang="fa-IR" baseline="0" dirty="0" smtClean="0"/>
                        <a:t>نرمال</a:t>
                      </a:r>
                      <a:endParaRPr lang="fa-IR" dirty="0"/>
                    </a:p>
                  </a:txBody>
                  <a:tcPr/>
                </a:tc>
                <a:tc>
                  <a:txBody>
                    <a:bodyPr/>
                    <a:lstStyle/>
                    <a:p>
                      <a:pPr rtl="1"/>
                      <a:r>
                        <a:rPr lang="fa-IR" dirty="0" smtClean="0"/>
                        <a:t>کلسیم -کاتکول آمین-سیترات-سیستئین-</a:t>
                      </a:r>
                      <a:r>
                        <a:rPr lang="fa-IR" baseline="0" dirty="0" smtClean="0"/>
                        <a:t> 5 هیدروکسی ایندول استیک اسید-همووانیلیک اسید-هیدروکسی پرولین-منیزیم-متانفرین-اگزالات – وانیلیل مندلیک اسید(</a:t>
                      </a:r>
                      <a:r>
                        <a:rPr lang="en-US" baseline="0" dirty="0" smtClean="0"/>
                        <a:t>VMA</a:t>
                      </a:r>
                      <a:r>
                        <a:rPr lang="fa-IR" baseline="0" dirty="0" smtClean="0"/>
                        <a:t>)</a:t>
                      </a:r>
                      <a:endParaRPr lang="fa-IR" dirty="0"/>
                    </a:p>
                  </a:txBody>
                  <a:tcPr/>
                </a:tc>
              </a:tr>
              <a:tr h="763285">
                <a:tc>
                  <a:txBody>
                    <a:bodyPr/>
                    <a:lstStyle/>
                    <a:p>
                      <a:pPr rtl="1"/>
                      <a:r>
                        <a:rPr lang="fa-IR" dirty="0" smtClean="0"/>
                        <a:t>0.5 گرم</a:t>
                      </a:r>
                      <a:r>
                        <a:rPr lang="fa-IR" baseline="0" dirty="0" smtClean="0"/>
                        <a:t> فلوئورسدیم</a:t>
                      </a:r>
                      <a:endParaRPr lang="fa-IR" dirty="0"/>
                    </a:p>
                  </a:txBody>
                  <a:tcPr/>
                </a:tc>
                <a:tc>
                  <a:txBody>
                    <a:bodyPr/>
                    <a:lstStyle/>
                    <a:p>
                      <a:pPr rtl="1"/>
                      <a:r>
                        <a:rPr lang="fa-IR" dirty="0" smtClean="0"/>
                        <a:t>گلوگز</a:t>
                      </a:r>
                      <a:endParaRPr lang="fa-IR"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اندازه گیری پروتئین ها ی ادرار</a:t>
            </a:r>
            <a:br>
              <a:rPr lang="fa-IR" dirty="0" smtClean="0"/>
            </a:br>
            <a:endParaRPr lang="fa-IR" dirty="0"/>
          </a:p>
        </p:txBody>
      </p:sp>
      <p:sp>
        <p:nvSpPr>
          <p:cNvPr id="3" name="Content Placeholder 2"/>
          <p:cNvSpPr>
            <a:spLocks noGrp="1"/>
          </p:cNvSpPr>
          <p:nvPr>
            <p:ph idx="1"/>
          </p:nvPr>
        </p:nvSpPr>
        <p:spPr/>
        <p:txBody>
          <a:bodyPr>
            <a:normAutofit/>
          </a:bodyPr>
          <a:lstStyle/>
          <a:p>
            <a:pPr>
              <a:buNone/>
            </a:pPr>
            <a:r>
              <a:rPr lang="fa-IR" sz="2600" dirty="0" smtClean="0">
                <a:solidFill>
                  <a:srgbClr val="FF0000"/>
                </a:solidFill>
              </a:rPr>
              <a:t>روش‌های اندازه‌گیری پروتئین در ادرار معمولاً بر دو نوع اند:</a:t>
            </a:r>
            <a:endParaRPr lang="en-US" sz="2600" b="1" dirty="0" smtClean="0">
              <a:solidFill>
                <a:srgbClr val="FF0000"/>
              </a:solidFill>
            </a:endParaRPr>
          </a:p>
          <a:p>
            <a:pPr lvl="0">
              <a:buFont typeface="Wingdings" pitchFamily="2" charset="2"/>
              <a:buChar char="Ø"/>
            </a:pPr>
            <a:r>
              <a:rPr lang="fa-IR" sz="2600" dirty="0" smtClean="0"/>
              <a:t>تست‌هایی که بر مبنای استفاده از تغییر رنگ اندیکاتور نوار ادراری استوارند. </a:t>
            </a:r>
          </a:p>
          <a:p>
            <a:pPr lvl="0">
              <a:buNone/>
            </a:pPr>
            <a:endParaRPr lang="en-US" sz="2600" b="1" dirty="0" smtClean="0"/>
          </a:p>
          <a:p>
            <a:pPr lvl="0">
              <a:buFont typeface="Wingdings" pitchFamily="2" charset="2"/>
              <a:buChar char="Ø"/>
            </a:pPr>
            <a:r>
              <a:rPr lang="fa-IR" sz="2600" dirty="0" smtClean="0"/>
              <a:t>تست‌هایی که بر مبنای رسوب پروتئین‌ها به وسیله مواد شیمیایی یا ایجاد انعقاد به وسیله حرارت استوارند. این تست‌ها قابلیت شناسایی همه پروتئین‌هاي ادرار از جمله آلبومین، گلیکوپروتئین‌ها، گلبولین‌ها ، پروتئین بنس جونز، هموگلوبین،میوگلوبین را دارا می‌باشند.</a:t>
            </a:r>
            <a:endParaRPr lang="en-US" sz="2600" b="1" dirty="0" smtClean="0"/>
          </a:p>
          <a:p>
            <a:pPr>
              <a:buNone/>
            </a:pPr>
            <a:endParaRPr lang="en-US" b="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60648"/>
            <a:ext cx="7509520" cy="850106"/>
          </a:xfrm>
        </p:spPr>
        <p:txBody>
          <a:bodyPr>
            <a:normAutofit/>
          </a:bodyPr>
          <a:lstStyle/>
          <a:p>
            <a:pPr algn="r"/>
            <a:r>
              <a:rPr lang="fa-IR" sz="3600" dirty="0" smtClean="0"/>
              <a:t>تست های اندازه گیری پروتئین های ادرار</a:t>
            </a:r>
            <a:endParaRPr lang="fa-IR" sz="3600" dirty="0"/>
          </a:p>
        </p:txBody>
      </p:sp>
      <p:sp>
        <p:nvSpPr>
          <p:cNvPr id="3" name="Content Placeholder 2"/>
          <p:cNvSpPr>
            <a:spLocks noGrp="1"/>
          </p:cNvSpPr>
          <p:nvPr>
            <p:ph idx="1"/>
          </p:nvPr>
        </p:nvSpPr>
        <p:spPr>
          <a:xfrm>
            <a:off x="467544" y="1124744"/>
            <a:ext cx="8229600" cy="4785395"/>
          </a:xfrm>
        </p:spPr>
        <p:txBody>
          <a:bodyPr>
            <a:normAutofit/>
          </a:bodyPr>
          <a:lstStyle/>
          <a:p>
            <a:pPr>
              <a:buNone/>
            </a:pPr>
            <a:endParaRPr lang="fa-IR" sz="2400" dirty="0" smtClean="0"/>
          </a:p>
          <a:p>
            <a:pPr algn="ctr">
              <a:buNone/>
            </a:pPr>
            <a:r>
              <a:rPr lang="fa-IR" sz="2400" dirty="0" smtClean="0"/>
              <a:t>استفاده از معرف های نواری ادرار</a:t>
            </a:r>
          </a:p>
          <a:p>
            <a:pPr algn="ctr">
              <a:buNone/>
            </a:pPr>
            <a:endParaRPr lang="fa-IR" sz="2400" dirty="0" smtClean="0"/>
          </a:p>
          <a:p>
            <a:pPr algn="ctr">
              <a:buNone/>
            </a:pPr>
            <a:endParaRPr lang="fa-IR" sz="2400" dirty="0" smtClean="0"/>
          </a:p>
          <a:p>
            <a:pPr algn="ctr">
              <a:buNone/>
            </a:pPr>
            <a:endParaRPr lang="fa-IR" sz="2400" dirty="0" smtClean="0"/>
          </a:p>
          <a:p>
            <a:pPr algn="ctr">
              <a:buNone/>
            </a:pPr>
            <a:r>
              <a:rPr lang="fa-IR" sz="2400" dirty="0" smtClean="0"/>
              <a:t>استفاده از اسيد سولفوساليسيليك</a:t>
            </a:r>
          </a:p>
          <a:p>
            <a:pPr algn="ctr">
              <a:buNone/>
            </a:pPr>
            <a:r>
              <a:rPr lang="fa-IR" sz="2400" dirty="0" smtClean="0"/>
              <a:t>استفاده از حرارت و اسيد استيک</a:t>
            </a:r>
          </a:p>
          <a:p>
            <a:pPr algn="ctr">
              <a:buNone/>
            </a:pPr>
            <a:r>
              <a:rPr lang="fa-IR" sz="2400" dirty="0" smtClean="0"/>
              <a:t>آزمايش تري‌كلرو استيك اسيد(</a:t>
            </a:r>
            <a:r>
              <a:rPr lang="en-US" sz="2400" dirty="0" smtClean="0"/>
              <a:t>(TCA</a:t>
            </a:r>
          </a:p>
        </p:txBody>
      </p:sp>
      <p:sp>
        <p:nvSpPr>
          <p:cNvPr id="5" name="Right Brace 4"/>
          <p:cNvSpPr/>
          <p:nvPr/>
        </p:nvSpPr>
        <p:spPr>
          <a:xfrm>
            <a:off x="6372200" y="1412776"/>
            <a:ext cx="288032" cy="72008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
        <p:nvSpPr>
          <p:cNvPr id="7" name="TextBox 6"/>
          <p:cNvSpPr txBox="1"/>
          <p:nvPr/>
        </p:nvSpPr>
        <p:spPr>
          <a:xfrm>
            <a:off x="7092280" y="3717032"/>
            <a:ext cx="1584176" cy="923330"/>
          </a:xfrm>
          <a:prstGeom prst="rect">
            <a:avLst/>
          </a:prstGeom>
          <a:noFill/>
        </p:spPr>
        <p:txBody>
          <a:bodyPr wrap="square" rtlCol="1">
            <a:spAutoFit/>
          </a:bodyPr>
          <a:lstStyle/>
          <a:p>
            <a:pPr algn="r"/>
            <a:r>
              <a:rPr lang="fa-IR" dirty="0" smtClean="0"/>
              <a:t>روشهای رسوب دادن و حرارت دادن</a:t>
            </a:r>
            <a:endParaRPr lang="fa-IR" dirty="0"/>
          </a:p>
        </p:txBody>
      </p:sp>
      <p:sp>
        <p:nvSpPr>
          <p:cNvPr id="9" name="TextBox 8"/>
          <p:cNvSpPr txBox="1"/>
          <p:nvPr/>
        </p:nvSpPr>
        <p:spPr>
          <a:xfrm>
            <a:off x="7524328" y="1196752"/>
            <a:ext cx="864096" cy="1200329"/>
          </a:xfrm>
          <a:prstGeom prst="rect">
            <a:avLst/>
          </a:prstGeom>
          <a:noFill/>
        </p:spPr>
        <p:txBody>
          <a:bodyPr wrap="square" rtlCol="1">
            <a:spAutoFit/>
          </a:bodyPr>
          <a:lstStyle/>
          <a:p>
            <a:pPr algn="r"/>
            <a:r>
              <a:rPr lang="fa-IR" dirty="0" smtClean="0"/>
              <a:t>خطای پروتئین اندیکاتورهای </a:t>
            </a:r>
            <a:r>
              <a:rPr lang="en-US" dirty="0" smtClean="0"/>
              <a:t>PH</a:t>
            </a:r>
            <a:r>
              <a:rPr lang="fa-IR" dirty="0" smtClean="0"/>
              <a:t> </a:t>
            </a:r>
            <a:endParaRPr lang="fa-IR" dirty="0"/>
          </a:p>
        </p:txBody>
      </p:sp>
      <p:sp>
        <p:nvSpPr>
          <p:cNvPr id="8" name="Right Brace 7"/>
          <p:cNvSpPr/>
          <p:nvPr/>
        </p:nvSpPr>
        <p:spPr>
          <a:xfrm>
            <a:off x="6444208" y="3429000"/>
            <a:ext cx="288032" cy="144016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fa-I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t>تست های مناسب برای پروتئین ها</a:t>
            </a:r>
            <a:endParaRPr lang="fa-IR" sz="3600" b="1" dirty="0"/>
          </a:p>
        </p:txBody>
      </p:sp>
      <p:graphicFrame>
        <p:nvGraphicFramePr>
          <p:cNvPr id="4" name="Content Placeholder 3"/>
          <p:cNvGraphicFramePr>
            <a:graphicFrameLocks noGrp="1"/>
          </p:cNvGraphicFramePr>
          <p:nvPr>
            <p:ph idx="1"/>
          </p:nvPr>
        </p:nvGraphicFramePr>
        <p:xfrm>
          <a:off x="1435100" y="1447800"/>
          <a:ext cx="7499350" cy="3484880"/>
        </p:xfrm>
        <a:graphic>
          <a:graphicData uri="http://schemas.openxmlformats.org/drawingml/2006/table">
            <a:tbl>
              <a:tblPr rtl="1" firstRow="1" bandRow="1">
                <a:tableStyleId>{F5AB1C69-6EDB-4FF4-983F-18BD219EF322}</a:tableStyleId>
              </a:tblPr>
              <a:tblGrid>
                <a:gridCol w="3749675"/>
                <a:gridCol w="3749675"/>
              </a:tblGrid>
              <a:tr h="370840">
                <a:tc>
                  <a:txBody>
                    <a:bodyPr/>
                    <a:lstStyle/>
                    <a:p>
                      <a:pPr rtl="1"/>
                      <a:r>
                        <a:rPr lang="fa-IR" dirty="0" smtClean="0"/>
                        <a:t>روش</a:t>
                      </a:r>
                      <a:r>
                        <a:rPr lang="fa-IR" baseline="0" dirty="0" smtClean="0"/>
                        <a:t> ا</a:t>
                      </a:r>
                      <a:r>
                        <a:rPr lang="fa-IR" dirty="0" smtClean="0"/>
                        <a:t>ندازه گیری</a:t>
                      </a:r>
                      <a:endParaRPr lang="fa-IR" dirty="0"/>
                    </a:p>
                  </a:txBody>
                  <a:tcPr marL="83326" marR="83326"/>
                </a:tc>
                <a:tc>
                  <a:txBody>
                    <a:bodyPr/>
                    <a:lstStyle/>
                    <a:p>
                      <a:pPr rtl="1"/>
                      <a:r>
                        <a:rPr lang="fa-IR" dirty="0" smtClean="0"/>
                        <a:t>پروتئین مناسب</a:t>
                      </a:r>
                      <a:endParaRPr lang="fa-IR" dirty="0"/>
                    </a:p>
                  </a:txBody>
                  <a:tcPr marL="83326" marR="83326"/>
                </a:tc>
              </a:tr>
              <a:tr h="370840">
                <a:tc>
                  <a:txBody>
                    <a:bodyPr/>
                    <a:lstStyle/>
                    <a:p>
                      <a:pPr rtl="1"/>
                      <a:r>
                        <a:rPr lang="fa-IR" dirty="0" smtClean="0"/>
                        <a:t>تست نواری یا </a:t>
                      </a:r>
                      <a:r>
                        <a:rPr lang="en-US" dirty="0" smtClean="0"/>
                        <a:t>Dipstick test</a:t>
                      </a:r>
                      <a:endParaRPr lang="fa-IR" dirty="0"/>
                    </a:p>
                  </a:txBody>
                  <a:tcPr marL="83326" marR="83326"/>
                </a:tc>
                <a:tc>
                  <a:txBody>
                    <a:bodyPr/>
                    <a:lstStyle/>
                    <a:p>
                      <a:pPr rtl="1"/>
                      <a:r>
                        <a:rPr lang="fa-IR" dirty="0" smtClean="0"/>
                        <a:t>بیشترین حساسیت</a:t>
                      </a:r>
                      <a:r>
                        <a:rPr lang="fa-IR" baseline="0" dirty="0" smtClean="0"/>
                        <a:t> نسبت به البومین</a:t>
                      </a:r>
                      <a:endParaRPr lang="fa-IR" dirty="0"/>
                    </a:p>
                  </a:txBody>
                  <a:tcPr marL="83326" marR="83326"/>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سولفوسالسسیلیک اسید</a:t>
                      </a:r>
                    </a:p>
                    <a:p>
                      <a:pPr rtl="1"/>
                      <a:endParaRPr lang="fa-IR" dirty="0"/>
                    </a:p>
                  </a:txBody>
                  <a:tcPr marL="83326" marR="83326"/>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آلبومین-پلی</a:t>
                      </a:r>
                      <a:r>
                        <a:rPr lang="fa-IR" baseline="0" dirty="0" smtClean="0"/>
                        <a:t> پپتیدها-گیلیکوپروتئین ها-پروتئین بنس جونز رسوب می دهد اما هموگلوبین و میوگلوبین را رسوب نمی دهد.</a:t>
                      </a:r>
                      <a:endParaRPr lang="fa-IR" dirty="0" smtClean="0"/>
                    </a:p>
                    <a:p>
                      <a:pPr rtl="1"/>
                      <a:endParaRPr lang="fa-IR" dirty="0"/>
                    </a:p>
                  </a:txBody>
                  <a:tcPr marL="83326" marR="83326"/>
                </a:tc>
              </a:tr>
              <a:tr h="370840">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تری کلرواستیک اسید ( </a:t>
                      </a:r>
                      <a:r>
                        <a:rPr lang="en-US" dirty="0" smtClean="0"/>
                        <a:t>TCA</a:t>
                      </a:r>
                      <a:r>
                        <a:rPr lang="fa-IR" dirty="0" smtClean="0"/>
                        <a:t> )</a:t>
                      </a:r>
                    </a:p>
                    <a:p>
                      <a:pPr rtl="1"/>
                      <a:endParaRPr lang="fa-IR" dirty="0"/>
                    </a:p>
                  </a:txBody>
                  <a:tcPr marL="83326" marR="83326"/>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dirty="0" smtClean="0"/>
                        <a:t>آلبومین و گلبولین</a:t>
                      </a:r>
                      <a:r>
                        <a:rPr lang="fa-IR" baseline="0" dirty="0" smtClean="0"/>
                        <a:t> را رسوب می دهد.</a:t>
                      </a:r>
                      <a:endParaRPr lang="fa-IR" dirty="0" smtClean="0"/>
                    </a:p>
                    <a:p>
                      <a:pPr rtl="1"/>
                      <a:endParaRPr lang="fa-IR" dirty="0"/>
                    </a:p>
                  </a:txBody>
                  <a:tcPr marL="83326" marR="83326"/>
                </a:tc>
              </a:tr>
              <a:tr h="370840">
                <a:tc>
                  <a:txBody>
                    <a:bodyPr/>
                    <a:lstStyle/>
                    <a:p>
                      <a:pPr rtl="1"/>
                      <a:r>
                        <a:rPr lang="fa-IR" dirty="0" smtClean="0"/>
                        <a:t>حرارت و استیک</a:t>
                      </a:r>
                      <a:r>
                        <a:rPr lang="fa-IR" baseline="0" dirty="0" smtClean="0"/>
                        <a:t> اسید </a:t>
                      </a:r>
                    </a:p>
                    <a:p>
                      <a:pPr rtl="1"/>
                      <a:endParaRPr lang="fa-IR" dirty="0" smtClean="0"/>
                    </a:p>
                    <a:p>
                      <a:pPr rtl="1"/>
                      <a:endParaRPr lang="fa-IR" dirty="0"/>
                    </a:p>
                  </a:txBody>
                  <a:tcPr marL="83326" marR="83326"/>
                </a:tc>
                <a:tc>
                  <a:txBody>
                    <a:bodyPr/>
                    <a:lstStyle/>
                    <a:p>
                      <a:pPr rtl="1"/>
                      <a:r>
                        <a:rPr lang="fa-IR" baseline="0" dirty="0" smtClean="0"/>
                        <a:t>روش حرارت به همراه استیک اسید هموگلوبین و میوگلوبین را رسوب نمی دهد.</a:t>
                      </a:r>
                    </a:p>
                    <a:p>
                      <a:pPr rtl="1"/>
                      <a:endParaRPr lang="fa-IR" dirty="0"/>
                    </a:p>
                  </a:txBody>
                  <a:tcPr marL="83326" marR="83326"/>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1- استفاده از روش سولفوسالیسیلیک اسید</a:t>
            </a:r>
            <a:br>
              <a:rPr lang="fa-IR" dirty="0" smtClean="0"/>
            </a:br>
            <a:endParaRPr lang="fa-IR" dirty="0"/>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fa-IR" sz="2400" b="1" dirty="0" smtClean="0"/>
              <a:t>از بین اسیدهایی که برای رسوب دادن پروتئین ادرار به کار می روند( اسید سولفوسالیسیلیک ، اسید نیتریک، اسید تری کلرو استیک) اسيد سولفوساليسيليک بيشترين كاربرد را دارد و احتياج به حرارت هم ندارد.</a:t>
            </a:r>
          </a:p>
          <a:p>
            <a:pPr>
              <a:buFont typeface="Wingdings" pitchFamily="2" charset="2"/>
              <a:buChar char="v"/>
            </a:pPr>
            <a:r>
              <a:rPr lang="fa-IR" sz="2400" b="1" dirty="0" smtClean="0"/>
              <a:t>غلظت‌ها و نسبت‌هاي مختلف از اين اسيد به كار مي‌رود و هر كدام از اين غلظت‌ها محدوده طبيعي متفاوتي براي پروتئين ادرار دارند.</a:t>
            </a:r>
          </a:p>
          <a:p>
            <a:pPr>
              <a:buNone/>
            </a:pPr>
            <a:endParaRPr lang="fa-IR" sz="2400" b="1" dirty="0" smtClean="0"/>
          </a:p>
          <a:p>
            <a:pPr>
              <a:buFont typeface="Wingdings" pitchFamily="2" charset="2"/>
              <a:buChar char="Ø"/>
            </a:pPr>
            <a:r>
              <a:rPr lang="fa-IR" sz="2400" b="1" dirty="0" smtClean="0"/>
              <a:t>كدورت حاصل با آلبومين با روش با اسيد سولفوساليسيليک، 214 مرتبه بيشتر از كدورت حاصل با گلبولين‌هاست.</a:t>
            </a:r>
          </a:p>
          <a:p>
            <a:pPr>
              <a:buNone/>
            </a:pPr>
            <a:endParaRPr lang="fa-IR" sz="2400" b="1" dirty="0" smtClean="0"/>
          </a:p>
          <a:p>
            <a:pPr>
              <a:buFont typeface="Wingdings" pitchFamily="2" charset="2"/>
              <a:buChar char="Ø"/>
            </a:pPr>
            <a:r>
              <a:rPr lang="fa-IR" sz="2400" b="1" dirty="0" smtClean="0"/>
              <a:t> پلي‌پپتيدها، گليكوپروتئين‌ها و پروتئين بنس جونز نيز توسط اين روش رسوب داده مي‌شوند.</a:t>
            </a:r>
            <a:endParaRPr lang="fa-IR" sz="24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روش انجام آزمایش</a:t>
            </a:r>
            <a:endParaRPr lang="fa-IR" dirty="0"/>
          </a:p>
        </p:txBody>
      </p:sp>
      <p:sp>
        <p:nvSpPr>
          <p:cNvPr id="3" name="Content Placeholder 2"/>
          <p:cNvSpPr>
            <a:spLocks noGrp="1"/>
          </p:cNvSpPr>
          <p:nvPr>
            <p:ph idx="1"/>
          </p:nvPr>
        </p:nvSpPr>
        <p:spPr/>
        <p:txBody>
          <a:bodyPr/>
          <a:lstStyle/>
          <a:p>
            <a:pPr>
              <a:buNone/>
            </a:pPr>
            <a:r>
              <a:rPr lang="fa-IR" sz="2400" b="1" dirty="0" smtClean="0"/>
              <a:t>تهیه ی معرف اسید سولفوسالیسیلیک 3 درصد:</a:t>
            </a:r>
            <a:endParaRPr lang="en-US" sz="2400" b="1" dirty="0" smtClean="0"/>
          </a:p>
          <a:p>
            <a:pPr>
              <a:buNone/>
            </a:pPr>
            <a:r>
              <a:rPr lang="fa-IR" sz="2400" dirty="0" smtClean="0"/>
              <a:t>3</a:t>
            </a:r>
            <a:r>
              <a:rPr lang="fa-IR" sz="2400" b="1" dirty="0" smtClean="0"/>
              <a:t> گرم از اسید-5-سولفوسالیسیلیک (</a:t>
            </a:r>
            <a:r>
              <a:rPr lang="en-US" sz="2400" b="1" dirty="0" smtClean="0"/>
              <a:t>C</a:t>
            </a:r>
            <a:r>
              <a:rPr lang="en-US" sz="2400" b="1" baseline="-25000" dirty="0" smtClean="0"/>
              <a:t>7</a:t>
            </a:r>
            <a:r>
              <a:rPr lang="en-US" sz="2400" b="1" dirty="0" smtClean="0"/>
              <a:t>H</a:t>
            </a:r>
            <a:r>
              <a:rPr lang="en-US" sz="2400" b="1" baseline="-25000" dirty="0" smtClean="0"/>
              <a:t>6</a:t>
            </a:r>
            <a:r>
              <a:rPr lang="en-US" sz="2400" b="1" dirty="0" smtClean="0"/>
              <a:t>O</a:t>
            </a:r>
            <a:r>
              <a:rPr lang="en-US" sz="2400" b="1" baseline="-25000" dirty="0" smtClean="0"/>
              <a:t>6</a:t>
            </a:r>
            <a:r>
              <a:rPr lang="en-US" sz="2400" b="1" dirty="0" smtClean="0"/>
              <a:t>S. 2H</a:t>
            </a:r>
            <a:r>
              <a:rPr lang="en-US" sz="2400" b="1" baseline="-25000" dirty="0" smtClean="0"/>
              <a:t>2</a:t>
            </a:r>
            <a:r>
              <a:rPr lang="en-US" sz="2400" b="1" dirty="0" smtClean="0"/>
              <a:t>O</a:t>
            </a:r>
            <a:r>
              <a:rPr lang="fa-IR" sz="2400" b="1" dirty="0" smtClean="0"/>
              <a:t>) را در مقداری آب مقطر حل نموده و حجم نهایی آن را به 100 میلی لیتر می‌رسانیم.</a:t>
            </a:r>
          </a:p>
          <a:p>
            <a:pPr>
              <a:buNone/>
            </a:pPr>
            <a:endParaRPr lang="fa-IR" sz="2400" b="1" dirty="0" smtClean="0"/>
          </a:p>
          <a:p>
            <a:pPr>
              <a:buNone/>
            </a:pPr>
            <a:r>
              <a:rPr lang="fa-IR" sz="2400" b="1" dirty="0" smtClean="0"/>
              <a:t>به حدود 3 ميلي‌ليتر از ادرار، حجم مساوي از اسيد سولفوساليسيليك 3 درصد اضافه نموده و به وسيله سر و ته نمودن مخلوط مي‌نماييم. به مدت 10 دقيقه در دماي اتاق رها نموده و سپس مجدداً مخلوط مي‌نماييم. آنگاه در نور اتاق (نه نور لامپ) به بررسي آن مي‌پردازيم و کدورت ایجاد شده را درجه بندی می کنند.</a:t>
            </a:r>
            <a:endParaRPr lang="en-US" sz="2400" b="1" dirty="0" smtClean="0"/>
          </a:p>
          <a:p>
            <a:pPr>
              <a:buNone/>
            </a:pPr>
            <a:r>
              <a:rPr lang="fa-IR" sz="2400" b="1" dirty="0" smtClean="0"/>
              <a:t> </a:t>
            </a:r>
            <a:endParaRPr lang="en-US" sz="2400" b="1" dirty="0" smtClean="0"/>
          </a:p>
          <a:p>
            <a:pPr>
              <a:buNone/>
            </a:pPr>
            <a:endParaRPr lang="en-US" sz="2400" b="1" dirty="0" smtClean="0"/>
          </a:p>
          <a:p>
            <a:pPr>
              <a:buNone/>
            </a:pPr>
            <a:endParaRPr lang="fa-I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dirty="0"/>
          </a:p>
        </p:txBody>
      </p:sp>
      <p:graphicFrame>
        <p:nvGraphicFramePr>
          <p:cNvPr id="7" name="Content Placeholder 6"/>
          <p:cNvGraphicFramePr>
            <a:graphicFrameLocks noGrp="1"/>
          </p:cNvGraphicFramePr>
          <p:nvPr>
            <p:ph idx="1"/>
          </p:nvPr>
        </p:nvGraphicFramePr>
        <p:xfrm>
          <a:off x="1435100" y="1447800"/>
          <a:ext cx="7499350" cy="3548438"/>
        </p:xfrm>
        <a:graphic>
          <a:graphicData uri="http://schemas.openxmlformats.org/drawingml/2006/table">
            <a:tbl>
              <a:tblPr rtl="1" firstRow="1" bandRow="1">
                <a:tableStyleId>{F5AB1C69-6EDB-4FF4-983F-18BD219EF322}</a:tableStyleId>
              </a:tblPr>
              <a:tblGrid>
                <a:gridCol w="3749675"/>
                <a:gridCol w="3749675"/>
              </a:tblGrid>
              <a:tr h="706929">
                <a:tc>
                  <a:txBody>
                    <a:bodyPr/>
                    <a:lstStyle/>
                    <a:p>
                      <a:pPr rtl="1"/>
                      <a:r>
                        <a:rPr lang="fa-IR" dirty="0" smtClean="0"/>
                        <a:t>نتایج مثبت کاذب</a:t>
                      </a:r>
                      <a:endParaRPr lang="fa-IR" dirty="0"/>
                    </a:p>
                  </a:txBody>
                  <a:tcPr marL="83326" marR="83326"/>
                </a:tc>
                <a:tc>
                  <a:txBody>
                    <a:bodyPr/>
                    <a:lstStyle/>
                    <a:p>
                      <a:pPr rtl="1"/>
                      <a:r>
                        <a:rPr lang="fa-IR" dirty="0" smtClean="0"/>
                        <a:t>نتایج</a:t>
                      </a:r>
                      <a:r>
                        <a:rPr lang="fa-IR" baseline="0" dirty="0" smtClean="0"/>
                        <a:t> منفی کاذب</a:t>
                      </a:r>
                      <a:endParaRPr lang="fa-IR" dirty="0"/>
                    </a:p>
                  </a:txBody>
                  <a:tcPr marL="83326" marR="83326"/>
                </a:tc>
              </a:tr>
              <a:tr h="1220180">
                <a:tc>
                  <a:txBody>
                    <a:bodyPr/>
                    <a:lstStyle/>
                    <a:p>
                      <a:pPr rtl="1"/>
                      <a:r>
                        <a:rPr lang="fa-IR" sz="1800" kern="1200" dirty="0" smtClean="0">
                          <a:solidFill>
                            <a:schemeClr val="dk1"/>
                          </a:solidFill>
                          <a:latin typeface="+mn-lt"/>
                          <a:ea typeface="+mn-ea"/>
                          <a:cs typeface="+mn-cs"/>
                        </a:rPr>
                        <a:t>در بيماران تحت درمان با داروهاي تولبوتاميد(داروی خوراکی در درمان دیابت)</a:t>
                      </a:r>
                    </a:p>
                    <a:p>
                      <a:pPr rtl="1"/>
                      <a:endParaRPr lang="fa-IR" dirty="0"/>
                    </a:p>
                  </a:txBody>
                  <a:tcPr marL="83326" marR="83326"/>
                </a:tc>
                <a:tc>
                  <a:txBody>
                    <a:bodyPr/>
                    <a:lstStyle/>
                    <a:p>
                      <a:pPr rtl="1"/>
                      <a:r>
                        <a:rPr lang="fa-IR" dirty="0" smtClean="0"/>
                        <a:t>ادرار قلیایی</a:t>
                      </a:r>
                      <a:endParaRPr lang="fa-IR" dirty="0"/>
                    </a:p>
                  </a:txBody>
                  <a:tcPr marL="83326" marR="83326"/>
                </a:tc>
              </a:tr>
              <a:tr h="706929">
                <a:tc>
                  <a:txBody>
                    <a:bodyPr/>
                    <a:lstStyle/>
                    <a:p>
                      <a:pPr rtl="1"/>
                      <a:r>
                        <a:rPr lang="fa-IR" sz="1800" kern="1200" dirty="0" smtClean="0">
                          <a:solidFill>
                            <a:schemeClr val="dk1"/>
                          </a:solidFill>
                          <a:latin typeface="+mn-lt"/>
                          <a:ea typeface="+mn-ea"/>
                          <a:cs typeface="+mn-cs"/>
                        </a:rPr>
                        <a:t>وجود دوزهای بالای پني‌سيلين، سولفوناميدها یا سفالوسپورین‌ها و داروی ضد التهاب غیر استروئیدی</a:t>
                      </a:r>
                      <a:endParaRPr lang="fa-IR" dirty="0"/>
                    </a:p>
                  </a:txBody>
                  <a:tcPr marL="83326" marR="83326"/>
                </a:tc>
                <a:tc>
                  <a:txBody>
                    <a:bodyPr/>
                    <a:lstStyle/>
                    <a:p>
                      <a:pPr rtl="1"/>
                      <a:r>
                        <a:rPr lang="fa-IR" dirty="0" smtClean="0"/>
                        <a:t>ادرار رقیق</a:t>
                      </a:r>
                      <a:endParaRPr lang="fa-IR" dirty="0"/>
                    </a:p>
                  </a:txBody>
                  <a:tcPr marL="83326" marR="83326"/>
                </a:tc>
              </a:tr>
              <a:tr h="706929">
                <a:tc>
                  <a:txBody>
                    <a:bodyPr/>
                    <a:lstStyle/>
                    <a:p>
                      <a:pPr rtl="1"/>
                      <a:r>
                        <a:rPr lang="fa-IR" sz="1800" kern="1200" dirty="0" smtClean="0">
                          <a:solidFill>
                            <a:schemeClr val="dk1"/>
                          </a:solidFill>
                          <a:latin typeface="+mn-lt"/>
                          <a:ea typeface="+mn-ea"/>
                          <a:cs typeface="+mn-cs"/>
                        </a:rPr>
                        <a:t>رنگ‌هاي راديوگرافی</a:t>
                      </a:r>
                      <a:endParaRPr lang="fa-IR" dirty="0"/>
                    </a:p>
                  </a:txBody>
                  <a:tcPr marL="83326" marR="83326"/>
                </a:tc>
                <a:tc>
                  <a:txBody>
                    <a:bodyPr/>
                    <a:lstStyle/>
                    <a:p>
                      <a:pPr rtl="1"/>
                      <a:r>
                        <a:rPr lang="fa-IR" sz="1800" kern="1200" dirty="0" smtClean="0">
                          <a:solidFill>
                            <a:schemeClr val="dk1"/>
                          </a:solidFill>
                          <a:latin typeface="+mn-lt"/>
                          <a:ea typeface="+mn-ea"/>
                          <a:cs typeface="+mn-cs"/>
                        </a:rPr>
                        <a:t>ميزان بالاي دترجنت</a:t>
                      </a:r>
                      <a:r>
                        <a:rPr lang="fa-IR" sz="1800" kern="1200" baseline="0" dirty="0" smtClean="0">
                          <a:solidFill>
                            <a:schemeClr val="dk1"/>
                          </a:solidFill>
                          <a:latin typeface="+mn-lt"/>
                          <a:ea typeface="+mn-ea"/>
                          <a:cs typeface="+mn-cs"/>
                        </a:rPr>
                        <a:t> ها</a:t>
                      </a:r>
                      <a:endParaRPr lang="fa-IR" dirty="0"/>
                    </a:p>
                  </a:txBody>
                  <a:tcPr marL="83326" marR="83326"/>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t>2-استفاده از حرارت و اسيد استيک</a:t>
            </a:r>
            <a:endParaRPr lang="fa-IR" dirty="0"/>
          </a:p>
        </p:txBody>
      </p:sp>
      <p:sp>
        <p:nvSpPr>
          <p:cNvPr id="3" name="Content Placeholder 2"/>
          <p:cNvSpPr>
            <a:spLocks noGrp="1"/>
          </p:cNvSpPr>
          <p:nvPr>
            <p:ph idx="1"/>
          </p:nvPr>
        </p:nvSpPr>
        <p:spPr/>
        <p:txBody>
          <a:bodyPr>
            <a:normAutofit/>
          </a:bodyPr>
          <a:lstStyle/>
          <a:p>
            <a:pPr>
              <a:buFont typeface="Wingdings" pitchFamily="2" charset="2"/>
              <a:buChar char="Ø"/>
            </a:pPr>
            <a:r>
              <a:rPr lang="fa-IR" sz="2400" dirty="0" smtClean="0"/>
              <a:t>پس از سانتريفوژ ادرار، </a:t>
            </a:r>
            <a:r>
              <a:rPr lang="en-US" sz="2400" dirty="0" smtClean="0"/>
              <a:t>PH</a:t>
            </a:r>
            <a:r>
              <a:rPr lang="fa-IR" sz="2400" dirty="0" smtClean="0"/>
              <a:t> آن را به كمك تامپون اسيد استيك و استات سديم به حدود 5-4 مي‌رسانيم، زيرا پروتئين‌ها در محيط اسيد، بهتر فلوكوله مي‌شوند. </a:t>
            </a:r>
            <a:r>
              <a:rPr lang="en-US" sz="2400" dirty="0" smtClean="0"/>
              <a:t>PH</a:t>
            </a:r>
            <a:r>
              <a:rPr lang="fa-IR" sz="2400" dirty="0" smtClean="0"/>
              <a:t> پايين‌تر از </a:t>
            </a:r>
            <a:r>
              <a:rPr lang="en-US" sz="2400" dirty="0" smtClean="0"/>
              <a:t>PH</a:t>
            </a:r>
            <a:r>
              <a:rPr lang="fa-IR" sz="2400" dirty="0" smtClean="0"/>
              <a:t> ايزوالكتريك پروتئين، پروتئين‌هاي موجود در ادرار را مستعد رسوب كردن مي‌نمايد و در صورت رسوب، با استفاده از حرارت، پروتئين‌هاي غير محلول منعقد مي‌شوند. وجود الكتروليت‌ها در تامپون، عمل انعقاد پروتئين‌ها را سرعت مي‌بخشد.</a:t>
            </a:r>
          </a:p>
          <a:p>
            <a:pPr>
              <a:buFont typeface="Wingdings" pitchFamily="2" charset="2"/>
              <a:buChar char="Ø"/>
            </a:pPr>
            <a:r>
              <a:rPr lang="fa-IR" sz="2400" dirty="0" smtClean="0"/>
              <a:t>اين آزمايش خيلي حساس بوده و حتي مقادير 5 ميليگرم در دسي‌ليتر پروتئين ادرار را نشان مي‌دهد.</a:t>
            </a:r>
          </a:p>
          <a:p>
            <a:pPr>
              <a:buFont typeface="Wingdings" pitchFamily="2" charset="2"/>
              <a:buChar char="Ø"/>
            </a:pPr>
            <a:endParaRPr lang="fa-IR" sz="2400" dirty="0" smtClean="0"/>
          </a:p>
          <a:p>
            <a:pPr>
              <a:buFont typeface="Wingdings" pitchFamily="2" charset="2"/>
              <a:buChar char="Ø"/>
            </a:pPr>
            <a:r>
              <a:rPr lang="fa-IR" sz="2400" dirty="0" smtClean="0"/>
              <a:t>به طور کلی مناسب است اما هموگلوبین و میوگلوبین را رسوب نمی دهد.</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روش کار</a:t>
            </a:r>
            <a:endParaRPr lang="fa-IR"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fa-IR" sz="2400" dirty="0" smtClean="0"/>
              <a:t>حدود 10 ميلي‌ليتر ادرار را سانتريفوژ نموده و آن را صاف مي‌نماييم.</a:t>
            </a:r>
          </a:p>
          <a:p>
            <a:pPr>
              <a:buFont typeface="Wingdings" pitchFamily="2" charset="2"/>
              <a:buChar char="Ø"/>
            </a:pPr>
            <a:r>
              <a:rPr lang="fa-IR" sz="2400" dirty="0" smtClean="0"/>
              <a:t>دو سوم مايع رويي را به داخل لوله پيركس مي‌ريزيم. </a:t>
            </a:r>
          </a:p>
          <a:p>
            <a:pPr>
              <a:buFont typeface="Wingdings" pitchFamily="2" charset="2"/>
              <a:buChar char="Ø"/>
            </a:pPr>
            <a:r>
              <a:rPr lang="fa-IR" sz="2400" dirty="0" smtClean="0"/>
              <a:t>ته لوله آزمايش را با يك گيره نگه مي‌داريم و قسمت فوقاني آن را به مدت دو دقيقه مي‌جوشانيم (لوله را بايد به صورت مورب روي شعله نگه داشت و دهانه آن دور از سمت افراد باشد). اگر در اين مرحله كدورتي ظاهر شد مي‌تواند به پروتئين‌ها، فسفات‌ها و كربنات‌ها مربوط باشد. </a:t>
            </a:r>
          </a:p>
          <a:p>
            <a:pPr>
              <a:buFont typeface="Wingdings" pitchFamily="2" charset="2"/>
              <a:buChar char="Ø"/>
            </a:pPr>
            <a:r>
              <a:rPr lang="fa-IR" sz="2400" dirty="0" smtClean="0"/>
              <a:t>سپس 5-3 قطره اسيد استيك 10-5 درصد اضافه مي‌كنيم و دوباره مي‌جوشانيم.</a:t>
            </a:r>
          </a:p>
          <a:p>
            <a:pPr>
              <a:buNone/>
            </a:pPr>
            <a:r>
              <a:rPr lang="fa-IR" sz="2400" dirty="0" smtClean="0"/>
              <a:t> اسيد </a:t>
            </a:r>
            <a:r>
              <a:rPr lang="fa-IR" sz="2400" dirty="0" smtClean="0"/>
              <a:t>استيک </a:t>
            </a:r>
            <a:r>
              <a:rPr lang="fa-IR" sz="2400" dirty="0" smtClean="0"/>
              <a:t>موجب حل شدن فسفات‌ها و كربنات‌ها شده كه در مرحله قبل ممكن است سبب كدورت شده باشند. همچنين اسيد استيك </a:t>
            </a:r>
            <a:r>
              <a:rPr lang="en-US" sz="2400" dirty="0" smtClean="0"/>
              <a:t>PH</a:t>
            </a:r>
            <a:r>
              <a:rPr lang="fa-IR" sz="2400" dirty="0" smtClean="0"/>
              <a:t> را پايين‌تر برده و آن را به </a:t>
            </a:r>
            <a:r>
              <a:rPr lang="en-US" sz="2400" dirty="0" smtClean="0"/>
              <a:t>PH</a:t>
            </a:r>
            <a:r>
              <a:rPr lang="fa-IR" sz="2400" dirty="0" smtClean="0"/>
              <a:t> ايزوالكتريك نزديكتر مي‌كند، بنابراين كدورت پس از افزودن اسيد استيك، مربوط به افزايش رسوب پروتئين‌ها است. </a:t>
            </a:r>
          </a:p>
          <a:p>
            <a:pPr>
              <a:buFont typeface="Wingdings" pitchFamily="2" charset="2"/>
              <a:buChar char="Ø"/>
            </a:pPr>
            <a:r>
              <a:rPr lang="fa-IR" sz="2400" dirty="0" smtClean="0"/>
              <a:t>در مرحله آخر نيز، درجه كدورت ايجاد شده را در قسمت بالاي لوله حرارت داده شد گزارش مي‌نماييم.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24128" y="0"/>
            <a:ext cx="3209560" cy="764704"/>
          </a:xfrm>
        </p:spPr>
        <p:txBody>
          <a:bodyPr>
            <a:normAutofit/>
          </a:bodyPr>
          <a:lstStyle/>
          <a:p>
            <a:pPr algn="r"/>
            <a:r>
              <a:rPr lang="fa-IR" dirty="0" smtClean="0"/>
              <a:t>عناوین</a:t>
            </a:r>
            <a:endParaRPr lang="en-US" dirty="0"/>
          </a:p>
        </p:txBody>
      </p:sp>
      <p:sp>
        <p:nvSpPr>
          <p:cNvPr id="3" name="Content Placeholder 2"/>
          <p:cNvSpPr>
            <a:spLocks noGrp="1"/>
          </p:cNvSpPr>
          <p:nvPr>
            <p:ph idx="1"/>
          </p:nvPr>
        </p:nvSpPr>
        <p:spPr>
          <a:xfrm>
            <a:off x="1435608" y="908720"/>
            <a:ext cx="7498080" cy="5339680"/>
          </a:xfrm>
        </p:spPr>
        <p:txBody>
          <a:bodyPr>
            <a:normAutofit lnSpcReduction="10000"/>
          </a:bodyPr>
          <a:lstStyle/>
          <a:p>
            <a:pPr algn="r">
              <a:buNone/>
            </a:pPr>
            <a:endParaRPr lang="fa-IR" sz="2400" dirty="0" smtClean="0"/>
          </a:p>
          <a:p>
            <a:pPr algn="r">
              <a:buFont typeface="Wingdings" pitchFamily="2" charset="2"/>
              <a:buChar char="Ø"/>
            </a:pPr>
            <a:r>
              <a:rPr lang="fa-IR" dirty="0" smtClean="0"/>
              <a:t>اطلاعاتی در مورد ادرار24 ساعته</a:t>
            </a:r>
          </a:p>
          <a:p>
            <a:pPr algn="r">
              <a:buFont typeface="Wingdings" pitchFamily="2" charset="2"/>
              <a:buChar char="v"/>
            </a:pPr>
            <a:r>
              <a:rPr lang="fa-IR" sz="2400" dirty="0" smtClean="0"/>
              <a:t>مواد دفعی در ادرار</a:t>
            </a:r>
          </a:p>
          <a:p>
            <a:pPr algn="r">
              <a:buFont typeface="Wingdings" pitchFamily="2" charset="2"/>
              <a:buChar char="v"/>
            </a:pPr>
            <a:r>
              <a:rPr lang="fa-IR" sz="2400" dirty="0" smtClean="0"/>
              <a:t>حجم ادرار</a:t>
            </a:r>
          </a:p>
          <a:p>
            <a:pPr algn="r">
              <a:buFont typeface="Wingdings" pitchFamily="2" charset="2"/>
              <a:buChar char="v"/>
            </a:pPr>
            <a:r>
              <a:rPr lang="fa-IR" sz="2400" dirty="0" smtClean="0"/>
              <a:t> اهمیت کلینیکی ادرار24 ساعته</a:t>
            </a:r>
          </a:p>
          <a:p>
            <a:pPr algn="r">
              <a:buFont typeface="Wingdings" pitchFamily="2" charset="2"/>
              <a:buChar char="v"/>
            </a:pPr>
            <a:r>
              <a:rPr lang="fa-IR" sz="2400" dirty="0" smtClean="0"/>
              <a:t>آزمایشاتی که نیاز به ادرار 24ساعته دارد</a:t>
            </a:r>
          </a:p>
          <a:p>
            <a:pPr algn="r">
              <a:buFont typeface="Wingdings" pitchFamily="2" charset="2"/>
              <a:buChar char="v"/>
            </a:pPr>
            <a:r>
              <a:rPr lang="fa-IR" sz="2400" dirty="0" smtClean="0"/>
              <a:t>نحوه ی جمع اوری ادار24ساعته</a:t>
            </a:r>
          </a:p>
          <a:p>
            <a:pPr algn="r">
              <a:buFont typeface="Wingdings" pitchFamily="2" charset="2"/>
              <a:buChar char="v"/>
            </a:pPr>
            <a:r>
              <a:rPr lang="fa-IR" sz="2400" dirty="0" smtClean="0"/>
              <a:t>نگهدارنده های ادرار24ساعته</a:t>
            </a:r>
          </a:p>
          <a:p>
            <a:pPr algn="r">
              <a:buNone/>
            </a:pPr>
            <a:endParaRPr lang="en-US" sz="2400" dirty="0" smtClean="0"/>
          </a:p>
          <a:p>
            <a:pPr algn="r">
              <a:buFont typeface="Wingdings" pitchFamily="2" charset="2"/>
              <a:buChar char="Ø"/>
            </a:pPr>
            <a:r>
              <a:rPr lang="fa-IR" dirty="0" smtClean="0"/>
              <a:t>اندازه گیری پروتئین ها </a:t>
            </a:r>
          </a:p>
          <a:p>
            <a:pPr algn="r">
              <a:buNone/>
            </a:pPr>
            <a:endParaRPr lang="en-US" sz="2400" dirty="0" smtClean="0"/>
          </a:p>
          <a:p>
            <a:pPr algn="r">
              <a:buFont typeface="Wingdings" pitchFamily="2" charset="2"/>
              <a:buChar char="Ø"/>
            </a:pPr>
            <a:r>
              <a:rPr lang="fa-IR" dirty="0" smtClean="0"/>
              <a:t>اندازه گیری کاتکول امین ها</a:t>
            </a:r>
          </a:p>
          <a:p>
            <a:pPr algn="r">
              <a:buNone/>
            </a:pPr>
            <a:endParaRPr lang="fa-IR" sz="2400" dirty="0" smtClean="0"/>
          </a:p>
          <a:p>
            <a:pPr algn="r">
              <a:buNone/>
            </a:pPr>
            <a:endParaRPr lang="fa-IR" sz="2400" dirty="0" smtClean="0"/>
          </a:p>
          <a:p>
            <a:pPr algn="r">
              <a:buNone/>
            </a:pPr>
            <a:endParaRPr lang="fa-IR" sz="2400" dirty="0" smtClean="0"/>
          </a:p>
          <a:p>
            <a:pPr algn="r">
              <a:buNone/>
            </a:pPr>
            <a:endParaRPr lang="fa-IR" sz="24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6" name="Content Placeholder 5"/>
          <p:cNvGraphicFramePr>
            <a:graphicFrameLocks noGrp="1"/>
          </p:cNvGraphicFramePr>
          <p:nvPr>
            <p:ph idx="1"/>
          </p:nvPr>
        </p:nvGraphicFramePr>
        <p:xfrm>
          <a:off x="1435102" y="1628799"/>
          <a:ext cx="7169346" cy="3964669"/>
        </p:xfrm>
        <a:graphic>
          <a:graphicData uri="http://schemas.openxmlformats.org/drawingml/2006/table">
            <a:tbl>
              <a:tblPr rtl="1" firstRow="1" bandRow="1">
                <a:tableStyleId>{5C22544A-7EE6-4342-B048-85BDC9FD1C3A}</a:tableStyleId>
              </a:tblPr>
              <a:tblGrid>
                <a:gridCol w="2267599"/>
                <a:gridCol w="2511965"/>
                <a:gridCol w="2389782"/>
              </a:tblGrid>
              <a:tr h="533600">
                <a:tc>
                  <a:txBody>
                    <a:bodyPr/>
                    <a:lstStyle/>
                    <a:p>
                      <a:pPr rtl="1"/>
                      <a:r>
                        <a:rPr lang="fa-IR" dirty="0" smtClean="0"/>
                        <a:t>مشاهده</a:t>
                      </a:r>
                      <a:endParaRPr lang="fa-IR" dirty="0"/>
                    </a:p>
                  </a:txBody>
                  <a:tcPr/>
                </a:tc>
                <a:tc>
                  <a:txBody>
                    <a:bodyPr/>
                    <a:lstStyle/>
                    <a:p>
                      <a:pPr rtl="1"/>
                      <a:r>
                        <a:rPr lang="fa-IR" dirty="0" smtClean="0"/>
                        <a:t>درجه کدورت</a:t>
                      </a:r>
                      <a:endParaRPr lang="fa-IR" dirty="0"/>
                    </a:p>
                  </a:txBody>
                  <a:tcPr/>
                </a:tc>
                <a:tc>
                  <a:txBody>
                    <a:bodyPr/>
                    <a:lstStyle/>
                    <a:p>
                      <a:pPr rtl="1"/>
                      <a:r>
                        <a:rPr lang="fa-IR" dirty="0" smtClean="0"/>
                        <a:t>تفسیر</a:t>
                      </a:r>
                      <a:endParaRPr lang="fa-IR" dirty="0"/>
                    </a:p>
                  </a:txBody>
                  <a:tcPr/>
                </a:tc>
              </a:tr>
              <a:tr h="690537">
                <a:tc>
                  <a:txBody>
                    <a:bodyPr/>
                    <a:lstStyle/>
                    <a:p>
                      <a:pPr rtl="1"/>
                      <a:r>
                        <a:rPr lang="fa-IR" dirty="0" smtClean="0"/>
                        <a:t>روشن و </a:t>
                      </a:r>
                      <a:r>
                        <a:rPr lang="fa-IR" dirty="0" smtClean="0"/>
                        <a:t>تمیز </a:t>
                      </a:r>
                      <a:endParaRPr lang="fa-IR" dirty="0"/>
                    </a:p>
                  </a:txBody>
                  <a:tcPr>
                    <a:lnB w="12700" cap="flat" cmpd="sng" algn="ctr">
                      <a:solidFill>
                        <a:schemeClr val="tx1"/>
                      </a:solidFill>
                      <a:prstDash val="solid"/>
                      <a:round/>
                      <a:headEnd type="none" w="med" len="med"/>
                      <a:tailEnd type="none" w="med" len="med"/>
                    </a:lnB>
                  </a:tcPr>
                </a:tc>
                <a:tc>
                  <a:txBody>
                    <a:bodyPr/>
                    <a:lstStyle/>
                    <a:p>
                      <a:pPr rtl="1"/>
                      <a:r>
                        <a:rPr lang="fa-IR" dirty="0" smtClean="0"/>
                        <a:t>-</a:t>
                      </a:r>
                      <a:endParaRPr lang="fa-IR" dirty="0"/>
                    </a:p>
                  </a:txBody>
                  <a:tcPr>
                    <a:lnB w="12700" cap="flat" cmpd="sng" algn="ctr">
                      <a:solidFill>
                        <a:schemeClr val="tx1"/>
                      </a:solidFill>
                      <a:prstDash val="solid"/>
                      <a:round/>
                      <a:headEnd type="none" w="med" len="med"/>
                      <a:tailEnd type="none" w="med" len="med"/>
                    </a:lnB>
                  </a:tcPr>
                </a:tc>
                <a:tc rowSpan="2">
                  <a:txBody>
                    <a:bodyPr/>
                    <a:lstStyle/>
                    <a:p>
                      <a:pPr rtl="1"/>
                      <a:r>
                        <a:rPr lang="fa-IR" dirty="0" smtClean="0"/>
                        <a:t>نبود پروتئین</a:t>
                      </a:r>
                      <a:endParaRPr lang="fa-IR" dirty="0"/>
                    </a:p>
                  </a:txBody>
                  <a:tcPr/>
                </a:tc>
              </a:tr>
              <a:tr h="619938">
                <a:tc>
                  <a:txBody>
                    <a:bodyPr/>
                    <a:lstStyle/>
                    <a:p>
                      <a:pPr rtl="1"/>
                      <a:r>
                        <a:rPr lang="fa-IR" dirty="0" smtClean="0"/>
                        <a:t>تیرگی کم</a:t>
                      </a:r>
                      <a:endParaRPr lang="fa-IR" dirty="0"/>
                    </a:p>
                  </a:txBody>
                  <a:tcPr>
                    <a:lnT w="12700" cap="flat" cmpd="sng" algn="ctr">
                      <a:solidFill>
                        <a:schemeClr val="tx1"/>
                      </a:solidFill>
                      <a:prstDash val="solid"/>
                      <a:round/>
                      <a:headEnd type="none" w="med" len="med"/>
                      <a:tailEnd type="none" w="med" len="med"/>
                    </a:lnT>
                  </a:tcPr>
                </a:tc>
                <a:tc>
                  <a:txBody>
                    <a:bodyPr/>
                    <a:lstStyle/>
                    <a:p>
                      <a:pPr rtl="1"/>
                      <a:r>
                        <a:rPr lang="fa-IR" dirty="0" smtClean="0"/>
                        <a:t>+</a:t>
                      </a:r>
                      <a:endParaRPr lang="fa-IR" dirty="0"/>
                    </a:p>
                  </a:txBody>
                  <a:tcPr>
                    <a:lnT w="12700" cap="flat" cmpd="sng" algn="ctr">
                      <a:solidFill>
                        <a:schemeClr val="tx1"/>
                      </a:solidFill>
                      <a:prstDash val="solid"/>
                      <a:round/>
                      <a:headEnd type="none" w="med" len="med"/>
                      <a:tailEnd type="none" w="med" len="med"/>
                    </a:lnT>
                  </a:tcPr>
                </a:tc>
                <a:tc vMerge="1">
                  <a:txBody>
                    <a:bodyPr/>
                    <a:lstStyle/>
                    <a:p>
                      <a:pPr rtl="1"/>
                      <a:endParaRPr lang="fa-IR"/>
                    </a:p>
                  </a:txBody>
                  <a:tcPr/>
                </a:tc>
              </a:tr>
              <a:tr h="676206">
                <a:tc>
                  <a:txBody>
                    <a:bodyPr/>
                    <a:lstStyle/>
                    <a:p>
                      <a:pPr rtl="1"/>
                      <a:r>
                        <a:rPr lang="fa-IR" dirty="0" smtClean="0"/>
                        <a:t>کدورت</a:t>
                      </a:r>
                      <a:endParaRPr lang="fa-IR" dirty="0"/>
                    </a:p>
                  </a:txBody>
                  <a:tcPr>
                    <a:lnB w="12700" cap="flat" cmpd="sng" algn="ctr">
                      <a:solidFill>
                        <a:schemeClr val="tx1"/>
                      </a:solidFill>
                      <a:prstDash val="solid"/>
                      <a:round/>
                      <a:headEnd type="none" w="med" len="med"/>
                      <a:tailEnd type="none" w="med" len="med"/>
                    </a:lnB>
                  </a:tcPr>
                </a:tc>
                <a:tc>
                  <a:txBody>
                    <a:bodyPr/>
                    <a:lstStyle/>
                    <a:p>
                      <a:pPr rtl="1"/>
                      <a:r>
                        <a:rPr lang="fa-IR" dirty="0" smtClean="0"/>
                        <a:t>++</a:t>
                      </a:r>
                      <a:endParaRPr lang="fa-IR" dirty="0"/>
                    </a:p>
                  </a:txBody>
                  <a:tcPr>
                    <a:lnB w="12700" cap="flat" cmpd="sng" algn="ctr">
                      <a:solidFill>
                        <a:schemeClr val="tx1"/>
                      </a:solidFill>
                      <a:prstDash val="solid"/>
                      <a:round/>
                      <a:headEnd type="none" w="med" len="med"/>
                      <a:tailEnd type="none" w="med" len="med"/>
                    </a:lnB>
                  </a:tcPr>
                </a:tc>
                <a:tc rowSpan="3">
                  <a:txBody>
                    <a:bodyPr/>
                    <a:lstStyle/>
                    <a:p>
                      <a:pPr rtl="1"/>
                      <a:r>
                        <a:rPr lang="fa-IR" dirty="0" smtClean="0"/>
                        <a:t>وجود پروتئین با درجه های مختلف</a:t>
                      </a:r>
                      <a:endParaRPr lang="fa-IR" dirty="0"/>
                    </a:p>
                  </a:txBody>
                  <a:tcPr/>
                </a:tc>
              </a:tr>
              <a:tr h="722194">
                <a:tc>
                  <a:txBody>
                    <a:bodyPr/>
                    <a:lstStyle/>
                    <a:p>
                      <a:pPr rtl="1"/>
                      <a:r>
                        <a:rPr lang="fa-IR" dirty="0" smtClean="0"/>
                        <a:t>کدورت متراکم</a:t>
                      </a:r>
                      <a:endParaRPr lang="fa-I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rtl="1"/>
                      <a:r>
                        <a:rPr lang="fa-IR" dirty="0" smtClean="0"/>
                        <a:t>+++</a:t>
                      </a:r>
                      <a:endParaRPr lang="fa-IR"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rtl="1"/>
                      <a:endParaRPr lang="fa-IR"/>
                    </a:p>
                  </a:txBody>
                  <a:tcPr/>
                </a:tc>
              </a:tr>
              <a:tr h="722194">
                <a:tc>
                  <a:txBody>
                    <a:bodyPr/>
                    <a:lstStyle/>
                    <a:p>
                      <a:pPr rtl="1"/>
                      <a:r>
                        <a:rPr lang="fa-IR" dirty="0" smtClean="0"/>
                        <a:t>تشکیل رسوب</a:t>
                      </a:r>
                      <a:endParaRPr lang="fa-IR" dirty="0"/>
                    </a:p>
                  </a:txBody>
                  <a:tcPr>
                    <a:lnT w="12700" cap="flat" cmpd="sng" algn="ctr">
                      <a:solidFill>
                        <a:schemeClr val="tx1"/>
                      </a:solidFill>
                      <a:prstDash val="solid"/>
                      <a:round/>
                      <a:headEnd type="none" w="med" len="med"/>
                      <a:tailEnd type="none" w="med" len="med"/>
                    </a:lnT>
                  </a:tcPr>
                </a:tc>
                <a:tc>
                  <a:txBody>
                    <a:bodyPr/>
                    <a:lstStyle/>
                    <a:p>
                      <a:pPr rtl="1"/>
                      <a:r>
                        <a:rPr lang="fa-IR" dirty="0" smtClean="0"/>
                        <a:t>++++</a:t>
                      </a:r>
                      <a:endParaRPr lang="fa-IR" dirty="0"/>
                    </a:p>
                  </a:txBody>
                  <a:tcPr>
                    <a:lnT w="12700" cap="flat" cmpd="sng" algn="ctr">
                      <a:solidFill>
                        <a:schemeClr val="tx1"/>
                      </a:solidFill>
                      <a:prstDash val="solid"/>
                      <a:round/>
                      <a:headEnd type="none" w="med" len="med"/>
                      <a:tailEnd type="none" w="med" len="med"/>
                    </a:lnT>
                  </a:tcPr>
                </a:tc>
                <a:tc vMerge="1">
                  <a:txBody>
                    <a:bodyPr/>
                    <a:lstStyle/>
                    <a:p>
                      <a:pPr rtl="1"/>
                      <a:endParaRPr lang="fa-IR"/>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026" name="Picture 2" descr="C:\Users\ا\Downloads\SHAREit\HUAWEI Y520-U22\photo\IMG_۲۰۱۸۰۱۳۱_۲۲۱۰۴۳.JPG"/>
          <p:cNvPicPr>
            <a:picLocks noGrp="1" noChangeAspect="1" noChangeArrowheads="1"/>
          </p:cNvPicPr>
          <p:nvPr>
            <p:ph idx="1"/>
          </p:nvPr>
        </p:nvPicPr>
        <p:blipFill>
          <a:blip r:embed="rId2" cstate="print"/>
          <a:srcRect/>
          <a:stretch>
            <a:fillRect/>
          </a:stretch>
        </p:blipFill>
        <p:spPr bwMode="auto">
          <a:xfrm>
            <a:off x="1475656" y="1988840"/>
            <a:ext cx="6984776" cy="3744416"/>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graphicFrame>
        <p:nvGraphicFramePr>
          <p:cNvPr id="4" name="Content Placeholder 3"/>
          <p:cNvGraphicFramePr>
            <a:graphicFrameLocks noGrp="1"/>
          </p:cNvGraphicFramePr>
          <p:nvPr>
            <p:ph idx="1"/>
          </p:nvPr>
        </p:nvGraphicFramePr>
        <p:xfrm>
          <a:off x="1435100" y="1447800"/>
          <a:ext cx="7499350" cy="3412976"/>
        </p:xfrm>
        <a:graphic>
          <a:graphicData uri="http://schemas.openxmlformats.org/drawingml/2006/table">
            <a:tbl>
              <a:tblPr rtl="1" firstRow="1" bandRow="1">
                <a:tableStyleId>{F5AB1C69-6EDB-4FF4-983F-18BD219EF322}</a:tableStyleId>
              </a:tblPr>
              <a:tblGrid>
                <a:gridCol w="3749675"/>
                <a:gridCol w="3749675"/>
              </a:tblGrid>
              <a:tr h="722166">
                <a:tc>
                  <a:txBody>
                    <a:bodyPr/>
                    <a:lstStyle/>
                    <a:p>
                      <a:pPr rtl="1"/>
                      <a:r>
                        <a:rPr lang="fa-IR" dirty="0" smtClean="0"/>
                        <a:t>نتایج مثبت کاذب</a:t>
                      </a:r>
                      <a:endParaRPr lang="fa-IR" dirty="0"/>
                    </a:p>
                  </a:txBody>
                  <a:tcPr marL="83326" marR="83326"/>
                </a:tc>
                <a:tc>
                  <a:txBody>
                    <a:bodyPr/>
                    <a:lstStyle/>
                    <a:p>
                      <a:pPr rtl="1"/>
                      <a:r>
                        <a:rPr lang="fa-IR" dirty="0" smtClean="0"/>
                        <a:t>نتایج منفی کاذب</a:t>
                      </a:r>
                      <a:endParaRPr lang="fa-IR" dirty="0"/>
                    </a:p>
                  </a:txBody>
                  <a:tcPr marL="83326" marR="83326"/>
                </a:tc>
              </a:tr>
              <a:tr h="1246478">
                <a:tc>
                  <a:txBody>
                    <a:bodyPr/>
                    <a:lstStyle/>
                    <a:p>
                      <a:pPr rtl="1"/>
                      <a:r>
                        <a:rPr lang="fa-IR" sz="1800" kern="1200" dirty="0" smtClean="0">
                          <a:solidFill>
                            <a:schemeClr val="dk1"/>
                          </a:solidFill>
                          <a:latin typeface="+mn-lt"/>
                          <a:ea typeface="+mn-ea"/>
                          <a:cs typeface="+mn-cs"/>
                        </a:rPr>
                        <a:t>در بيماران  دیابتی تحت درمان با داروهاي تولبوتاميد</a:t>
                      </a:r>
                      <a:endParaRPr lang="fa-IR" dirty="0"/>
                    </a:p>
                  </a:txBody>
                  <a:tcPr marL="83326" marR="83326"/>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fa-IR" sz="1800" b="0" kern="1200" dirty="0" smtClean="0">
                          <a:solidFill>
                            <a:schemeClr val="dk1"/>
                          </a:solidFill>
                          <a:latin typeface="+mn-lt"/>
                          <a:ea typeface="+mn-ea"/>
                          <a:cs typeface="+mn-cs"/>
                        </a:rPr>
                        <a:t>وجود هموگلوبين و ميوگلوبين در ادرار</a:t>
                      </a:r>
                      <a:endParaRPr lang="en-US" sz="1800" b="1" kern="1200" dirty="0" smtClean="0">
                        <a:solidFill>
                          <a:schemeClr val="dk1"/>
                        </a:solidFill>
                        <a:latin typeface="+mn-lt"/>
                        <a:ea typeface="+mn-ea"/>
                        <a:cs typeface="+mn-cs"/>
                      </a:endParaRPr>
                    </a:p>
                    <a:p>
                      <a:pPr rtl="1"/>
                      <a:endParaRPr lang="fa-IR" dirty="0"/>
                    </a:p>
                  </a:txBody>
                  <a:tcPr marL="83326" marR="83326"/>
                </a:tc>
              </a:tr>
              <a:tr h="722166">
                <a:tc>
                  <a:txBody>
                    <a:bodyPr/>
                    <a:lstStyle/>
                    <a:p>
                      <a:pPr rtl="1"/>
                      <a:r>
                        <a:rPr lang="fa-IR" sz="1800" kern="1200" dirty="0" smtClean="0">
                          <a:solidFill>
                            <a:schemeClr val="dk1"/>
                          </a:solidFill>
                          <a:latin typeface="+mn-lt"/>
                          <a:ea typeface="+mn-ea"/>
                          <a:cs typeface="+mn-cs"/>
                        </a:rPr>
                        <a:t>مقدار زياد پني‌سيلين و سولفوناميدها</a:t>
                      </a:r>
                      <a:endParaRPr lang="fa-IR" dirty="0"/>
                    </a:p>
                  </a:txBody>
                  <a:tcPr marL="83326" marR="83326"/>
                </a:tc>
                <a:tc>
                  <a:txBody>
                    <a:bodyPr/>
                    <a:lstStyle/>
                    <a:p>
                      <a:pPr rtl="1"/>
                      <a:r>
                        <a:rPr lang="fa-IR" sz="1800" kern="1200" dirty="0" smtClean="0">
                          <a:solidFill>
                            <a:schemeClr val="dk1"/>
                          </a:solidFill>
                          <a:latin typeface="+mn-lt"/>
                          <a:ea typeface="+mn-ea"/>
                          <a:cs typeface="+mn-cs"/>
                        </a:rPr>
                        <a:t>ادرارهاي خيلي قليايي</a:t>
                      </a:r>
                      <a:endParaRPr lang="fa-IR" dirty="0"/>
                    </a:p>
                  </a:txBody>
                  <a:tcPr marL="83326" marR="83326"/>
                </a:tc>
              </a:tr>
              <a:tr h="722166">
                <a:tc>
                  <a:txBody>
                    <a:bodyPr/>
                    <a:lstStyle/>
                    <a:p>
                      <a:pPr rtl="1"/>
                      <a:r>
                        <a:rPr lang="fa-IR" sz="1800" kern="1200" dirty="0" smtClean="0">
                          <a:solidFill>
                            <a:schemeClr val="dk1"/>
                          </a:solidFill>
                          <a:latin typeface="+mn-lt"/>
                          <a:ea typeface="+mn-ea"/>
                          <a:cs typeface="+mn-cs"/>
                        </a:rPr>
                        <a:t>بعد از تزريق رنگ‌هاي راديوگرافي</a:t>
                      </a:r>
                      <a:endParaRPr lang="fa-IR" dirty="0"/>
                    </a:p>
                  </a:txBody>
                  <a:tcPr marL="83326" marR="83326"/>
                </a:tc>
                <a:tc>
                  <a:txBody>
                    <a:bodyPr/>
                    <a:lstStyle/>
                    <a:p>
                      <a:pPr rtl="1"/>
                      <a:r>
                        <a:rPr lang="fa-IR" sz="1800" kern="1200" dirty="0" smtClean="0">
                          <a:solidFill>
                            <a:schemeClr val="dk1"/>
                          </a:solidFill>
                          <a:latin typeface="+mn-lt"/>
                          <a:ea typeface="+mn-ea"/>
                          <a:cs typeface="+mn-cs"/>
                        </a:rPr>
                        <a:t>ادرارهاي خيلي رقيق</a:t>
                      </a:r>
                      <a:endParaRPr lang="fa-IR" dirty="0"/>
                    </a:p>
                  </a:txBody>
                  <a:tcPr marL="83326" marR="83326"/>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dirty="0" smtClean="0"/>
              <a:t>3-آزمايش تري‌كلرو </a:t>
            </a:r>
            <a:r>
              <a:rPr lang="fa-IR" dirty="0" smtClean="0"/>
              <a:t>استيک </a:t>
            </a:r>
            <a:r>
              <a:rPr lang="fa-IR" dirty="0" smtClean="0"/>
              <a:t>اسيد(</a:t>
            </a:r>
            <a:r>
              <a:rPr lang="en-US" dirty="0" smtClean="0"/>
              <a:t>(TCA</a:t>
            </a:r>
            <a:endParaRPr lang="fa-IR" dirty="0"/>
          </a:p>
        </p:txBody>
      </p:sp>
      <p:sp>
        <p:nvSpPr>
          <p:cNvPr id="3" name="Content Placeholder 2"/>
          <p:cNvSpPr>
            <a:spLocks noGrp="1"/>
          </p:cNvSpPr>
          <p:nvPr>
            <p:ph idx="1"/>
          </p:nvPr>
        </p:nvSpPr>
        <p:spPr/>
        <p:txBody>
          <a:bodyPr>
            <a:normAutofit fontScale="85000" lnSpcReduction="20000"/>
          </a:bodyPr>
          <a:lstStyle/>
          <a:p>
            <a:pPr>
              <a:buFont typeface="Wingdings" pitchFamily="2" charset="2"/>
              <a:buChar char="Ø"/>
            </a:pPr>
            <a:r>
              <a:rPr lang="fa-IR" sz="2000" b="1" dirty="0" smtClean="0"/>
              <a:t>در اين روش </a:t>
            </a:r>
            <a:r>
              <a:rPr lang="fa-IR" sz="2000" dirty="0" smtClean="0"/>
              <a:t>پروتئين ادرار توسط تري‌كلرو </a:t>
            </a:r>
            <a:r>
              <a:rPr lang="fa-IR" sz="2000" dirty="0" smtClean="0"/>
              <a:t>استيک </a:t>
            </a:r>
            <a:r>
              <a:rPr lang="fa-IR" sz="2000" dirty="0" smtClean="0"/>
              <a:t>اسيد 12.5% رسوب داده مي‌شود. كدورت ايجاد شده متناسب با مقدار پروتئين (آلبومين و گلبولين) موجود در ادرار مي‌باشد. غلظت پروتئين رسوب داده شده با در نظر گرفتن غلظت اسيد، دما و زمان سپري شدن بين اضافه كردن اسيد تا ايجاد رسوب پروتئين محاسبه مي‌گردد.</a:t>
            </a:r>
          </a:p>
          <a:p>
            <a:pPr>
              <a:buNone/>
            </a:pPr>
            <a:endParaRPr lang="fa-IR" sz="2000" dirty="0" smtClean="0"/>
          </a:p>
          <a:p>
            <a:pPr>
              <a:buFont typeface="Wingdings" pitchFamily="2" charset="2"/>
              <a:buChar char="Ø"/>
            </a:pPr>
            <a:r>
              <a:rPr lang="fa-IR" sz="2000" b="1" dirty="0" smtClean="0"/>
              <a:t>روش تهيه </a:t>
            </a:r>
            <a:r>
              <a:rPr lang="en-US" sz="2000" b="1" dirty="0" smtClean="0"/>
              <a:t>TCA  12.5%</a:t>
            </a:r>
            <a:endParaRPr lang="fa-IR" sz="2000" b="1" dirty="0" smtClean="0"/>
          </a:p>
          <a:p>
            <a:pPr>
              <a:buNone/>
            </a:pPr>
            <a:r>
              <a:rPr lang="fa-IR" sz="2000" dirty="0" smtClean="0"/>
              <a:t> 12.5 گرم پودر </a:t>
            </a:r>
            <a:r>
              <a:rPr lang="en-US" sz="2000" dirty="0" smtClean="0"/>
              <a:t>TCA</a:t>
            </a:r>
            <a:r>
              <a:rPr lang="fa-IR" sz="2000" dirty="0" smtClean="0"/>
              <a:t> را در مقدار كمي آب مقطر حل كرده و سپس حجم را به 100 ميلي‌ليتر رسانيد.</a:t>
            </a:r>
          </a:p>
          <a:p>
            <a:pPr>
              <a:buNone/>
            </a:pPr>
            <a:endParaRPr lang="fa-IR" sz="2000" dirty="0" smtClean="0"/>
          </a:p>
          <a:p>
            <a:pPr>
              <a:buFont typeface="Wingdings" pitchFamily="2" charset="2"/>
              <a:buChar char="Ø"/>
            </a:pPr>
            <a:r>
              <a:rPr lang="fa-IR" sz="2000" b="1" dirty="0" smtClean="0"/>
              <a:t>كنترل:</a:t>
            </a:r>
            <a:endParaRPr lang="en-US" sz="2000" b="1" dirty="0" smtClean="0"/>
          </a:p>
          <a:p>
            <a:pPr>
              <a:buNone/>
            </a:pPr>
            <a:r>
              <a:rPr lang="fa-IR" sz="2000" dirty="0" smtClean="0"/>
              <a:t>از سرم كنترل‌هاي تجاري به عنوان كنترل استفاده مي‌گردد و رقتي برابر 1 به 300 با استفاده از سرم فيزيولوژي</a:t>
            </a:r>
            <a:r>
              <a:rPr lang="fa-IR" sz="2000" b="1" dirty="0" smtClean="0"/>
              <a:t> </a:t>
            </a:r>
            <a:r>
              <a:rPr lang="fa-IR" sz="2000" dirty="0" smtClean="0"/>
              <a:t>تهيه مي‌شود.</a:t>
            </a:r>
            <a:endParaRPr lang="en-US" sz="2000" b="1" dirty="0" smtClean="0"/>
          </a:p>
          <a:p>
            <a:pPr>
              <a:buNone/>
            </a:pPr>
            <a:r>
              <a:rPr lang="fa-IR" sz="2000" dirty="0" smtClean="0"/>
              <a:t> </a:t>
            </a:r>
            <a:endParaRPr lang="en-US" sz="2000" b="1" dirty="0" smtClean="0"/>
          </a:p>
          <a:p>
            <a:pPr>
              <a:buFont typeface="Wingdings" pitchFamily="2" charset="2"/>
              <a:buChar char="Ø"/>
            </a:pPr>
            <a:r>
              <a:rPr lang="fa-IR" sz="2000" b="1" dirty="0" smtClean="0"/>
              <a:t>استاندارد:</a:t>
            </a:r>
            <a:endParaRPr lang="en-US" sz="2000" b="1" dirty="0" smtClean="0"/>
          </a:p>
          <a:p>
            <a:pPr>
              <a:buNone/>
            </a:pPr>
            <a:r>
              <a:rPr lang="fa-IR" sz="2000" dirty="0" smtClean="0"/>
              <a:t>براي آزمايش‌هاي روتين از سرم كنترل‌هايي ترجيحاً با ارزش مرجع استفاده مي‌شود. براي انجام كار ابتدا غلظت پروتئين اين سرم كنترل‌ها را به مقداري كه امكان وجود آن در ادرار است مي‌رسانيم. (براي رقيق كردن از سرم فيزيولوژي استفاده مي‌كنيم). لازم به ذكر است كه اين روش تا 500 ميلي‌گرم در ليتر خطي است، بنابراين نمونه‌ها اعم از ادرار و استاندارد بايد طوري رقيق شوند كه غلظت پروتئين موجود در آنها حداكثر 500 ميلي‌گرم در ليتر باشد.</a:t>
            </a:r>
            <a:endParaRPr lang="en-US" sz="2000" b="1" dirty="0" smtClean="0"/>
          </a:p>
          <a:p>
            <a:pPr>
              <a:buNone/>
            </a:pPr>
            <a:endParaRPr lang="fa-IR" sz="2000" b="1" dirty="0" smtClean="0"/>
          </a:p>
          <a:p>
            <a:pPr>
              <a:buNone/>
            </a:pPr>
            <a:endParaRPr lang="en-US" sz="2000" b="1" dirty="0" smtClean="0"/>
          </a:p>
          <a:p>
            <a:pPr>
              <a:buNone/>
            </a:pPr>
            <a:endParaRPr lang="fa-I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normAutofit fontScale="90000"/>
          </a:bodyPr>
          <a:lstStyle/>
          <a:p>
            <a:pPr algn="r"/>
            <a:r>
              <a:rPr lang="fa-IR" dirty="0" smtClean="0"/>
              <a:t>نکات و روش کار</a:t>
            </a:r>
            <a:endParaRPr lang="fa-IR" dirty="0"/>
          </a:p>
        </p:txBody>
      </p:sp>
      <p:sp>
        <p:nvSpPr>
          <p:cNvPr id="3" name="Content Placeholder 2"/>
          <p:cNvSpPr>
            <a:spLocks noGrp="1"/>
          </p:cNvSpPr>
          <p:nvPr>
            <p:ph idx="1"/>
          </p:nvPr>
        </p:nvSpPr>
        <p:spPr>
          <a:xfrm>
            <a:off x="1043608" y="836712"/>
            <a:ext cx="7653536" cy="5256584"/>
          </a:xfrm>
        </p:spPr>
        <p:txBody>
          <a:bodyPr>
            <a:noAutofit/>
          </a:bodyPr>
          <a:lstStyle/>
          <a:p>
            <a:pPr lvl="0">
              <a:buNone/>
            </a:pPr>
            <a:r>
              <a:rPr lang="fa-IR" sz="2400" dirty="0" smtClean="0"/>
              <a:t>10ميلي‌ليتر از ادرار را سانتريفوژ نموده و سپس با استفاده از نوار ادراري پروتئين آن را بررسي نموده و نتيجه آن را ثبت مي‌نماييم.</a:t>
            </a:r>
          </a:p>
          <a:p>
            <a:pPr lvl="0">
              <a:buNone/>
            </a:pPr>
            <a:endParaRPr lang="fa-IR" sz="2400" dirty="0" smtClean="0"/>
          </a:p>
          <a:p>
            <a:pPr lvl="0">
              <a:buNone/>
            </a:pPr>
            <a:r>
              <a:rPr lang="fa-IR" sz="2400" dirty="0" smtClean="0"/>
              <a:t> در صورتي كه پروتئين آن بيش از يك پلاس (+1) بود بايد ابتدا نمونه ادرار را قبل از شروع آزمايش با استفاده از سرم فيزيولوژي رقيق نمود.(نمونه‌هايي كه پروتئين آنها با استفاده از روش نواري 1، 2 و 3 پلاس مي‌شوند را بايد به ترتيب به نسبت‌هاي 1 به 5، 1 به 10 و 1 به 15 رقيق نمود.) اگر نيتريت بيمار مثبت باشد بايد بيمار را براي نمونه‌گيري مجدد با رعايت شرايط نمونه‌گيري راهنمايي نمود و در صورت تكرار آلودگي نمونه، بيمار را جهت مشاوره و لزوم بررسي نتايج كامل ادرار و احتمالاً درخواست كشت ادرار به پزشك معرفي نمود</a:t>
            </a:r>
            <a:r>
              <a:rPr lang="fa-IR" sz="2400" b="1" dirty="0" smtClean="0"/>
              <a:t>.</a:t>
            </a:r>
            <a:endParaRPr lang="en-US" sz="2400" b="1" dirty="0" smtClean="0"/>
          </a:p>
          <a:p>
            <a:pPr>
              <a:buNone/>
            </a:pPr>
            <a:endParaRPr lang="en-US" sz="1800" b="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نکات و روش کار</a:t>
            </a:r>
            <a:endParaRPr lang="fa-IR" dirty="0"/>
          </a:p>
        </p:txBody>
      </p:sp>
      <p:sp>
        <p:nvSpPr>
          <p:cNvPr id="3" name="Content Placeholder 2"/>
          <p:cNvSpPr>
            <a:spLocks noGrp="1"/>
          </p:cNvSpPr>
          <p:nvPr>
            <p:ph idx="1"/>
          </p:nvPr>
        </p:nvSpPr>
        <p:spPr/>
        <p:txBody>
          <a:bodyPr>
            <a:normAutofit fontScale="62500" lnSpcReduction="20000"/>
          </a:bodyPr>
          <a:lstStyle/>
          <a:p>
            <a:pPr lvl="0">
              <a:buFont typeface="Wingdings" pitchFamily="2" charset="2"/>
              <a:buChar char="Ø"/>
            </a:pPr>
            <a:r>
              <a:rPr lang="fa-IR" dirty="0" smtClean="0"/>
              <a:t>براي هر آزمايش  دو لوله، يكي به عنوان بلانك و ديگري به عنوان تست در نظر مي‌گيريم</a:t>
            </a:r>
          </a:p>
          <a:p>
            <a:pPr lvl="0">
              <a:buNone/>
            </a:pPr>
            <a:endParaRPr lang="fa-IR" dirty="0" smtClean="0"/>
          </a:p>
          <a:p>
            <a:pPr lvl="0">
              <a:buFont typeface="Wingdings" pitchFamily="2" charset="2"/>
              <a:buChar char="Ø"/>
            </a:pPr>
            <a:r>
              <a:rPr lang="fa-IR" dirty="0" smtClean="0"/>
              <a:t>1/6ميلي‌ليتر از نمونه ادرار، استاندارد و كنترل را در لوله‌هاي مربوطه ريخته و سپس 0.4 ميلي‌ليتر از محلول </a:t>
            </a:r>
            <a:r>
              <a:rPr lang="en-US" dirty="0" smtClean="0"/>
              <a:t>TCA</a:t>
            </a:r>
            <a:r>
              <a:rPr lang="fa-IR" dirty="0" smtClean="0"/>
              <a:t> 12.5% به همه لوله‌ها اضافه مي‌نماييم. سپس به آرامي لوله را مخلوط مي‌نماييم. براي مخلوط نمودن لوله‌ها بهتر است سر لوله‌ها را با استفاده از پارافيلم مسدود نموده و با واژگون نمودن لوله‌ها آنها را مخلوط نماييم. </a:t>
            </a:r>
          </a:p>
          <a:p>
            <a:pPr lvl="0">
              <a:buFont typeface="Wingdings" pitchFamily="2" charset="2"/>
              <a:buChar char="Ø"/>
            </a:pPr>
            <a:r>
              <a:rPr lang="fa-IR" dirty="0" smtClean="0"/>
              <a:t>دما در اين مرحله مؤثر بوده و بايستي در محدوده 27-23 درجه سانتيگراد باشد.</a:t>
            </a:r>
          </a:p>
          <a:p>
            <a:pPr lvl="0">
              <a:buFont typeface="Wingdings" pitchFamily="2" charset="2"/>
              <a:buChar char="Ø"/>
            </a:pPr>
            <a:r>
              <a:rPr lang="fa-IR" dirty="0" smtClean="0"/>
              <a:t> لوله‌هاي بلانك را پس از 20 دقيقه با دور 1500 به مدت 10 دقيقه سانتريفوژ مي‌نماييم. </a:t>
            </a:r>
          </a:p>
          <a:p>
            <a:pPr lvl="0">
              <a:buFont typeface="Wingdings" pitchFamily="2" charset="2"/>
              <a:buChar char="Ø"/>
            </a:pPr>
            <a:r>
              <a:rPr lang="fa-IR" dirty="0" smtClean="0"/>
              <a:t>سپس لوله‌هاي آزمايش را پس از 35 دقيقه كاملاً مخلوط نموده و جذب نوري آنها را در طول موج 405 يا 420 نانومتر در مقابل محلول رويي لوله‌هاي </a:t>
            </a:r>
            <a:r>
              <a:rPr lang="fa-IR" dirty="0" smtClean="0"/>
              <a:t>بلانک </a:t>
            </a:r>
            <a:r>
              <a:rPr lang="fa-IR" dirty="0" smtClean="0"/>
              <a:t>می خوانیم. </a:t>
            </a:r>
          </a:p>
          <a:p>
            <a:pPr lvl="0">
              <a:buNone/>
            </a:pPr>
            <a:endParaRPr lang="fa-IR" dirty="0" smtClean="0"/>
          </a:p>
          <a:p>
            <a:pPr lvl="0">
              <a:buFont typeface="Wingdings" pitchFamily="2" charset="2"/>
              <a:buChar char="v"/>
            </a:pPr>
            <a:r>
              <a:rPr lang="fa-IR" dirty="0" smtClean="0"/>
              <a:t>رعايت زمان 35 دقيقه در اين آزمايش كاملاً ضروري است.</a:t>
            </a:r>
            <a:endParaRPr lang="en-US" b="1"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4" name="Picture 2"/>
          <p:cNvPicPr>
            <a:picLocks noGrp="1" noChangeAspect="1" noChangeArrowheads="1"/>
          </p:cNvPicPr>
          <p:nvPr>
            <p:ph idx="1"/>
          </p:nvPr>
        </p:nvPicPr>
        <p:blipFill>
          <a:blip r:embed="rId2" cstate="print"/>
          <a:stretch>
            <a:fillRect/>
          </a:stretch>
        </p:blipFill>
        <p:spPr bwMode="auto">
          <a:xfrm>
            <a:off x="1435100" y="2550298"/>
            <a:ext cx="7499350" cy="2595604"/>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buFont typeface="Wingdings" pitchFamily="2" charset="2"/>
              <a:buChar char="Ø"/>
            </a:pPr>
            <a:r>
              <a:rPr lang="fa-IR" sz="2400" dirty="0" smtClean="0"/>
              <a:t>محاسبه:</a:t>
            </a:r>
          </a:p>
          <a:p>
            <a:pPr>
              <a:buNone/>
            </a:pPr>
            <a:r>
              <a:rPr lang="fa-IR" sz="2400" dirty="0" smtClean="0"/>
              <a:t>ميلي‌گرم پروتئين در ادرار 24 ساعته = ضریب رقت نمونه</a:t>
            </a:r>
            <a:r>
              <a:rPr lang="en-US" sz="2400" dirty="0" smtClean="0"/>
              <a:t> × </a:t>
            </a:r>
            <a:r>
              <a:rPr lang="fa-IR" sz="2400" dirty="0" smtClean="0"/>
              <a:t>حجم ادرار 24 ساعته (ميلي ليتر) </a:t>
            </a:r>
            <a:r>
              <a:rPr lang="en-US" sz="2400" dirty="0" smtClean="0"/>
              <a:t>×</a:t>
            </a:r>
            <a:r>
              <a:rPr lang="fa-IR" sz="2400" dirty="0" smtClean="0"/>
              <a:t> </a:t>
            </a:r>
            <a:r>
              <a:rPr lang="en-US" sz="2400" dirty="0" smtClean="0"/>
              <a:t>)</a:t>
            </a:r>
            <a:r>
              <a:rPr lang="fa-IR" sz="2400" dirty="0" smtClean="0"/>
              <a:t>مقداراستاندارد/</a:t>
            </a:r>
            <a:r>
              <a:rPr lang="en-US" sz="2400" dirty="0" smtClean="0"/>
              <a:t>OD</a:t>
            </a:r>
            <a:r>
              <a:rPr lang="fa-IR" sz="2400" dirty="0" smtClean="0"/>
              <a:t> استاندارد) × جذب نوري آزمايش</a:t>
            </a:r>
            <a:endParaRPr lang="en-US" sz="2400" b="1" dirty="0" smtClean="0"/>
          </a:p>
          <a:p>
            <a:pPr>
              <a:buFont typeface="Wingdings" pitchFamily="2" charset="2"/>
              <a:buChar char="Ø"/>
            </a:pPr>
            <a:r>
              <a:rPr lang="fa-IR" sz="2400" dirty="0" smtClean="0"/>
              <a:t>دامنه مرجع:</a:t>
            </a:r>
          </a:p>
          <a:p>
            <a:pPr>
              <a:buNone/>
            </a:pPr>
            <a:r>
              <a:rPr lang="fa-IR" sz="2400" dirty="0" smtClean="0"/>
              <a:t>در افراد سالم مقدار دفع پروتئين تام تا 150 ميليگرم در 24 ساعت </a:t>
            </a:r>
          </a:p>
          <a:p>
            <a:pPr>
              <a:buNone/>
            </a:pPr>
            <a:r>
              <a:rPr lang="fa-IR" sz="2400" dirty="0" smtClean="0"/>
              <a:t>در کودکان کمتر از 4 میلیگرم به ازای هر متر مربع سطح بدن در هر ساعت </a:t>
            </a:r>
            <a:endParaRPr lang="en-US" sz="2400" b="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b="1" dirty="0" smtClean="0"/>
              <a:t>نتايج مثبت و منفي كاذب</a:t>
            </a:r>
            <a:endParaRPr lang="fa-IR" dirty="0"/>
          </a:p>
        </p:txBody>
      </p:sp>
      <p:sp>
        <p:nvSpPr>
          <p:cNvPr id="3" name="Content Placeholder 2"/>
          <p:cNvSpPr>
            <a:spLocks noGrp="1"/>
          </p:cNvSpPr>
          <p:nvPr>
            <p:ph idx="1"/>
          </p:nvPr>
        </p:nvSpPr>
        <p:spPr/>
        <p:txBody>
          <a:bodyPr>
            <a:normAutofit/>
          </a:bodyPr>
          <a:lstStyle/>
          <a:p>
            <a:pPr>
              <a:buFont typeface="Wingdings" pitchFamily="2" charset="2"/>
              <a:buChar char="Ø"/>
            </a:pPr>
            <a:r>
              <a:rPr lang="fa-IR" sz="2800" dirty="0" smtClean="0"/>
              <a:t> </a:t>
            </a:r>
            <a:r>
              <a:rPr lang="fa-IR" sz="2800" dirty="0" smtClean="0">
                <a:solidFill>
                  <a:srgbClr val="FF0000"/>
                </a:solidFill>
              </a:rPr>
              <a:t>منفي کاذب</a:t>
            </a:r>
            <a:endParaRPr lang="en-US" sz="2800" b="1" dirty="0" smtClean="0"/>
          </a:p>
          <a:p>
            <a:pPr>
              <a:buFont typeface="Wingdings" pitchFamily="2" charset="2"/>
              <a:buChar char="v"/>
            </a:pPr>
            <a:r>
              <a:rPr lang="fa-IR" sz="2800" dirty="0" smtClean="0"/>
              <a:t>وجود پروتئين ميلوما (گاما گلبولين و پروتئين بنس جونز) در ادرار</a:t>
            </a:r>
            <a:endParaRPr lang="en-US" sz="2800" b="1" dirty="0" smtClean="0"/>
          </a:p>
          <a:p>
            <a:pPr>
              <a:buFont typeface="Wingdings" pitchFamily="2" charset="2"/>
              <a:buChar char="v"/>
            </a:pPr>
            <a:r>
              <a:rPr lang="fa-IR" sz="2800" dirty="0" smtClean="0"/>
              <a:t>نمونه‌هاي غير هموژن به علت استفاده از داروهاي خاص مانند </a:t>
            </a:r>
            <a:r>
              <a:rPr lang="en-US" sz="2800" dirty="0" err="1" smtClean="0"/>
              <a:t>Tolmetin</a:t>
            </a:r>
            <a:r>
              <a:rPr lang="fa-IR" sz="2800" dirty="0" smtClean="0"/>
              <a:t> </a:t>
            </a:r>
          </a:p>
          <a:p>
            <a:pPr>
              <a:buFont typeface="Wingdings" pitchFamily="2" charset="2"/>
              <a:buChar char="Ø"/>
            </a:pPr>
            <a:r>
              <a:rPr lang="fa-IR" sz="2800" dirty="0" smtClean="0">
                <a:solidFill>
                  <a:srgbClr val="0070C0"/>
                </a:solidFill>
              </a:rPr>
              <a:t>مثبت کاذب</a:t>
            </a:r>
          </a:p>
          <a:p>
            <a:pPr>
              <a:buNone/>
            </a:pPr>
            <a:r>
              <a:rPr lang="en-US" sz="2800" dirty="0" smtClean="0"/>
              <a:t>PH </a:t>
            </a:r>
            <a:r>
              <a:rPr lang="fa-IR" sz="2800" dirty="0" smtClean="0"/>
              <a:t> قلیایی و پیگمان های ادرار و داروهاي ضد التهاب كه در درمان آرتريت روماتوئيد استفاده مي‌شود. متابوليت‌هاي اين داروها مي‌توانند باعث ايجاد نتايج مثبت كاذب شوند.   </a:t>
            </a:r>
            <a:endParaRPr lang="en-US" sz="2800" b="1" dirty="0" smtClean="0"/>
          </a:p>
          <a:p>
            <a:endParaRPr lang="fa-I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smtClean="0"/>
              <a:t>پروتئين بنس جونز و روشهای تشخیص آن</a:t>
            </a:r>
            <a:endParaRPr lang="fa-IR" dirty="0"/>
          </a:p>
        </p:txBody>
      </p:sp>
      <p:sp>
        <p:nvSpPr>
          <p:cNvPr id="3" name="Content Placeholder 2"/>
          <p:cNvSpPr>
            <a:spLocks noGrp="1"/>
          </p:cNvSpPr>
          <p:nvPr>
            <p:ph idx="1"/>
          </p:nvPr>
        </p:nvSpPr>
        <p:spPr/>
        <p:txBody>
          <a:bodyPr>
            <a:normAutofit fontScale="70000" lnSpcReduction="20000"/>
          </a:bodyPr>
          <a:lstStyle/>
          <a:p>
            <a:pPr>
              <a:buFont typeface="Wingdings" pitchFamily="2" charset="2"/>
              <a:buChar char="Ø"/>
            </a:pPr>
            <a:r>
              <a:rPr lang="fa-IR" b="1" dirty="0" smtClean="0"/>
              <a:t>پروتئين بنس جونز شامل دايمرهاي زنجير سبك كاپا يا لاندا ايمونوگلبولين‌ها است. اين پروتئين نخستين بار به دليل خواص حلاليت غير عادي‌اش توسط هنري بنس جونز در سال 1846 شناخته شد.زماني كه پروتئين بنس جونز به حرارت 60-40 درجه سانتيگراد برسد رسوب كرده، اما زماني كه به جوش مي‌آيد مجدداً حل مي‌شود. پروتئين بنس جونز داراي وزن ملكولي 44000 دالتون است و به آساني از طريق گلومرول‌هاي سالم پالايش مي‌شود. </a:t>
            </a:r>
          </a:p>
          <a:p>
            <a:pPr>
              <a:buFont typeface="Wingdings" pitchFamily="2" charset="2"/>
              <a:buChar char="Ø"/>
            </a:pPr>
            <a:r>
              <a:rPr lang="fa-IR" b="1" dirty="0" smtClean="0"/>
              <a:t>تخمین زده میشود حدود 50-80% افراد دارای مالتیپل میلوما دفع ادراری زنجیره سبک ایمنوگلبولین ها را دارند.</a:t>
            </a:r>
            <a:endParaRPr lang="en-US" b="1" dirty="0" smtClean="0"/>
          </a:p>
          <a:p>
            <a:pPr>
              <a:buFont typeface="Wingdings" pitchFamily="2" charset="2"/>
              <a:buChar char="Ø"/>
            </a:pPr>
            <a:r>
              <a:rPr lang="fa-IR" b="1" dirty="0" smtClean="0"/>
              <a:t>این پروتئین با تست سولفوسالیسیلیک اسید جواب مثیت و با نوار ادراری جواب منفی می دهد.</a:t>
            </a:r>
            <a:endParaRPr lang="en-US" b="1" dirty="0" smtClean="0"/>
          </a:p>
          <a:p>
            <a:pPr>
              <a:buFont typeface="Wingdings" pitchFamily="2" charset="2"/>
              <a:buChar char="Ø"/>
            </a:pPr>
            <a:r>
              <a:rPr lang="fa-IR" b="1" dirty="0" smtClean="0"/>
              <a:t>بهترين روش براي مشخص كردن حضور پروتئين‌هاي بنس جونز، روش الكتروفورز و ايمونوالكتروفورز با استفاده از آنتي‌سرم‌هاي اختصاصي روي نمونه ادرار تغليظ شده مي‌باشد.</a:t>
            </a:r>
            <a:endParaRPr lang="en-US" sz="2400" b="1" dirty="0" smtClean="0"/>
          </a:p>
          <a:p>
            <a:pPr>
              <a:buNone/>
            </a:pPr>
            <a:endParaRPr lang="fa-I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732696"/>
          </a:xfrm>
        </p:spPr>
        <p:txBody>
          <a:bodyPr>
            <a:normAutofit fontScale="90000"/>
          </a:bodyPr>
          <a:lstStyle/>
          <a:p>
            <a:pPr algn="r"/>
            <a:r>
              <a:rPr lang="fa-IR" dirty="0" smtClean="0"/>
              <a:t>مواد دفعی در ادرار</a:t>
            </a:r>
            <a:endParaRPr lang="fa-IR" dirty="0"/>
          </a:p>
        </p:txBody>
      </p:sp>
      <p:sp>
        <p:nvSpPr>
          <p:cNvPr id="3" name="Content Placeholder 2"/>
          <p:cNvSpPr>
            <a:spLocks noGrp="1"/>
          </p:cNvSpPr>
          <p:nvPr>
            <p:ph idx="1"/>
          </p:nvPr>
        </p:nvSpPr>
        <p:spPr>
          <a:xfrm>
            <a:off x="1259632" y="1196752"/>
            <a:ext cx="7488832" cy="4968552"/>
          </a:xfrm>
        </p:spPr>
        <p:txBody>
          <a:bodyPr>
            <a:noAutofit/>
          </a:bodyPr>
          <a:lstStyle/>
          <a:p>
            <a:pPr>
              <a:buNone/>
            </a:pPr>
            <a:r>
              <a:rPr lang="ar-SA" sz="2000" dirty="0" smtClean="0"/>
              <a:t>بیشترین مواد ادرار اوره و کلر</a:t>
            </a:r>
            <a:r>
              <a:rPr lang="fa-IR" sz="2000" dirty="0" smtClean="0"/>
              <a:t> و</a:t>
            </a:r>
            <a:r>
              <a:rPr lang="ar-SA" sz="2000" dirty="0" smtClean="0"/>
              <a:t> سدیم می باشند و مواد دیگر مانند اسید اوریک، کراتینین، اسید آمینه ها، آمونیاک و پروتئین های نادر، آنزیم ها و پورین ها باقیمانده مواد ازت دار دفعی را تشکیل</a:t>
            </a:r>
            <a:r>
              <a:rPr lang="fa-IR" sz="2000" dirty="0" smtClean="0"/>
              <a:t> </a:t>
            </a:r>
            <a:r>
              <a:rPr lang="ar-SA" sz="2000" dirty="0" smtClean="0"/>
              <a:t>می دهند. ادرار همچنین دارای پتاسیم، فسفات، سولفات و دیگر مواد گوگرد دار مانند سولفید سیستئین و مرکاپتان می باشد. </a:t>
            </a:r>
            <a:endParaRPr lang="fa-IR" sz="2000" dirty="0" smtClean="0"/>
          </a:p>
          <a:p>
            <a:pPr>
              <a:buNone/>
            </a:pPr>
            <a:endParaRPr lang="fa-IR" sz="2000" dirty="0" smtClean="0"/>
          </a:p>
          <a:p>
            <a:pPr>
              <a:buNone/>
            </a:pPr>
            <a:r>
              <a:rPr lang="ar-SA" sz="2000" dirty="0" smtClean="0"/>
              <a:t>هورمون هایی نظیر کتواستروئیدها، استروژن ها، آلدوسترون وگونادوتروپین های هیپوفیزی و آمین های بیولوژنیک، کاتکول آمین ها و متابولیت های سروتونین به طور طبیعی در ادرار یافت و نشانگر حالت متابولیک و آندوکرین بدن می باشند. بنابراین بررسی و تحلیل محتویات ادرار می تواند برای تعیین وضعیت بدن، تشخیص بیماری های کلیوی، اختلالات همولیتیک، بیماری های متابولیک و اختلالات مجاری ادراری و مثانه و وجود عفونت کمک کننده باشد</a:t>
            </a:r>
            <a:endParaRPr lang="fa-IR" sz="20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روش های تشخیص پروتئین بنس جونز</a:t>
            </a:r>
            <a:endParaRPr lang="fa-IR" dirty="0"/>
          </a:p>
        </p:txBody>
      </p:sp>
      <p:sp>
        <p:nvSpPr>
          <p:cNvPr id="3" name="Content Placeholder 2"/>
          <p:cNvSpPr>
            <a:spLocks noGrp="1"/>
          </p:cNvSpPr>
          <p:nvPr>
            <p:ph idx="1"/>
          </p:nvPr>
        </p:nvSpPr>
        <p:spPr/>
        <p:txBody>
          <a:bodyPr>
            <a:normAutofit/>
          </a:bodyPr>
          <a:lstStyle/>
          <a:p>
            <a:pPr>
              <a:buFont typeface="Wingdings" pitchFamily="2" charset="2"/>
              <a:buChar char="Ø"/>
            </a:pPr>
            <a:endParaRPr lang="fa-IR" sz="2400" b="1" dirty="0" smtClean="0"/>
          </a:p>
          <a:p>
            <a:pPr>
              <a:buFont typeface="Wingdings" pitchFamily="2" charset="2"/>
              <a:buChar char="Ø"/>
            </a:pPr>
            <a:endParaRPr lang="fa-IR" sz="2400" b="1" dirty="0" smtClean="0"/>
          </a:p>
          <a:p>
            <a:pPr>
              <a:buFont typeface="Wingdings" pitchFamily="2" charset="2"/>
              <a:buChar char="Ø"/>
            </a:pPr>
            <a:endParaRPr lang="fa-IR" sz="2400" b="1" dirty="0" smtClean="0"/>
          </a:p>
          <a:p>
            <a:pPr>
              <a:buFont typeface="Wingdings" pitchFamily="2" charset="2"/>
              <a:buChar char="Ø"/>
            </a:pPr>
            <a:r>
              <a:rPr lang="fa-IR" sz="2400" b="1" dirty="0" smtClean="0"/>
              <a:t>روش رسوب با استفاده از حرارت (</a:t>
            </a:r>
            <a:r>
              <a:rPr lang="en-US" sz="2400" b="1" dirty="0" smtClean="0"/>
              <a:t>Heat </a:t>
            </a:r>
            <a:r>
              <a:rPr lang="en-US" sz="2400" b="1" dirty="0" err="1" smtClean="0"/>
              <a:t>Percipitation</a:t>
            </a:r>
            <a:r>
              <a:rPr lang="en-US" sz="2400" b="1" dirty="0" smtClean="0"/>
              <a:t> Test</a:t>
            </a:r>
            <a:r>
              <a:rPr lang="fa-IR" sz="2400" b="1" dirty="0" smtClean="0"/>
              <a:t>)</a:t>
            </a:r>
          </a:p>
          <a:p>
            <a:pPr>
              <a:buNone/>
            </a:pPr>
            <a:endParaRPr lang="fa-IR" sz="2400" b="1" dirty="0" smtClean="0"/>
          </a:p>
          <a:p>
            <a:pPr>
              <a:buFont typeface="Wingdings" pitchFamily="2" charset="2"/>
              <a:buChar char="Ø"/>
            </a:pPr>
            <a:endParaRPr lang="fa-IR" sz="2400" b="1" dirty="0" smtClean="0"/>
          </a:p>
          <a:p>
            <a:pPr>
              <a:buFont typeface="Wingdings" pitchFamily="2" charset="2"/>
              <a:buChar char="Ø"/>
            </a:pPr>
            <a:r>
              <a:rPr lang="fa-IR" sz="2400" b="1" dirty="0" smtClean="0"/>
              <a:t>آزمايش تولوئن سولفونيک اسيد</a:t>
            </a:r>
            <a:endParaRPr lang="en-US" sz="2400" b="1" dirty="0" smtClean="0"/>
          </a:p>
          <a:p>
            <a:pPr>
              <a:buNone/>
            </a:pPr>
            <a:endParaRPr lang="fa-IR" dirty="0" smtClean="0"/>
          </a:p>
          <a:p>
            <a:pPr>
              <a:buNone/>
            </a:pPr>
            <a:endParaRPr lang="fa-I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b="1" dirty="0" smtClean="0"/>
              <a:t> روش رسوب با استفاده از حرارت</a:t>
            </a:r>
            <a:endParaRPr lang="fa-IR" sz="3600" dirty="0"/>
          </a:p>
        </p:txBody>
      </p:sp>
      <p:sp>
        <p:nvSpPr>
          <p:cNvPr id="3" name="Content Placeholder 2"/>
          <p:cNvSpPr>
            <a:spLocks noGrp="1"/>
          </p:cNvSpPr>
          <p:nvPr>
            <p:ph idx="1"/>
          </p:nvPr>
        </p:nvSpPr>
        <p:spPr/>
        <p:txBody>
          <a:bodyPr>
            <a:normAutofit fontScale="85000" lnSpcReduction="10000"/>
          </a:bodyPr>
          <a:lstStyle/>
          <a:p>
            <a:pPr>
              <a:buNone/>
            </a:pPr>
            <a:r>
              <a:rPr lang="fa-IR" sz="2400" b="1" dirty="0" smtClean="0"/>
              <a:t>پروتئين بنس جونز در دماي 60-40 درجه سانتيگراد (دماي اپتيمم 56 درجه سانتيگراد) رسوب نموده اما مجددرداً دماي 100 درجه سانتيگراد حل مي‌گردد. با سرد شدن دوباره در حدود دماي 60 درجه سانتيگراد رسوب نموده و دوباره در دماي زير 40 درجه سانتيگراد حل مي‌شود.</a:t>
            </a:r>
            <a:endParaRPr lang="en-US" sz="2400" b="1" dirty="0" smtClean="0"/>
          </a:p>
          <a:p>
            <a:pPr>
              <a:buNone/>
            </a:pPr>
            <a:r>
              <a:rPr lang="fa-IR" sz="2400" b="1" dirty="0" smtClean="0"/>
              <a:t>روش انجام آزمايش:</a:t>
            </a:r>
            <a:endParaRPr lang="en-US" sz="2400" b="1" dirty="0" smtClean="0"/>
          </a:p>
          <a:p>
            <a:pPr>
              <a:buNone/>
            </a:pPr>
            <a:r>
              <a:rPr lang="fa-IR" sz="2400" b="1" dirty="0" smtClean="0"/>
              <a:t>چند ميلي‌ليتر از ادرار سانتريفوژ شده را در يك لوله آزمايش مي‌ريزيم و با استفاده از اسيد استيك 10 درصد، </a:t>
            </a:r>
            <a:r>
              <a:rPr lang="en-US" sz="2400" b="1" dirty="0" smtClean="0"/>
              <a:t>PH</a:t>
            </a:r>
            <a:r>
              <a:rPr lang="fa-IR" sz="2400" b="1" dirty="0" smtClean="0"/>
              <a:t> آن را به 5/5-5 مي‌رسانيم. سپس به مدت 15 دقيقه در آب گرم 56 درجه سانتيگراد قرار مي‌دهيم. اگر رسوبي تشكيل شد </a:t>
            </a:r>
            <a:r>
              <a:rPr lang="fa-IR" sz="2400" b="1" dirty="0" smtClean="0">
                <a:solidFill>
                  <a:srgbClr val="00B0F0"/>
                </a:solidFill>
              </a:rPr>
              <a:t>مي‌تواند</a:t>
            </a:r>
            <a:r>
              <a:rPr lang="fa-IR" sz="2400" b="1" dirty="0" smtClean="0"/>
              <a:t> دلالت بر حضور پروتئين بنس جونز داشته باشد. </a:t>
            </a:r>
            <a:endParaRPr lang="en-US" sz="2400" b="1" dirty="0" smtClean="0"/>
          </a:p>
          <a:p>
            <a:pPr>
              <a:buNone/>
            </a:pPr>
            <a:r>
              <a:rPr lang="fa-IR" sz="2400" b="1" dirty="0" smtClean="0"/>
              <a:t>چنانچه رسوب تشكيل شد، لوله آزمايش را در آب جوش قرار داده و اجازه مي‌دهيم به مدت سه دقيقه بجوشد. كاهش و حل شدن رسوب مربوط به پروتئين بنس جونز است، در حاليكه افزايش رسوب مربوط به ساير پروتئين‌هاست.</a:t>
            </a:r>
            <a:endParaRPr lang="en-US" sz="2400" b="1" dirty="0" smtClean="0"/>
          </a:p>
          <a:p>
            <a:pPr>
              <a:buNone/>
            </a:pPr>
            <a:r>
              <a:rPr lang="fa-IR" sz="2400" b="1" dirty="0" smtClean="0"/>
              <a:t>اگر در حرارت 100 درجه سانتيگراد رسوب زيادتري تشكيل شد، ادرار را صاف مي‌كنيم تا اثر افزايش رسوب مربوط به ساير پروتئين‌ها حذف شود. پروتئين بنس جونز در اين دما به صورت محلول بوده و در مايع صاف شده باقي مي‌ماند.</a:t>
            </a:r>
            <a:endParaRPr lang="en-US" sz="2400" b="1"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4000" b="1" dirty="0" smtClean="0"/>
              <a:t>آزمايش تولوئن سولفونيک اسيد</a:t>
            </a:r>
            <a:endParaRPr lang="fa-IR" sz="4000"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Ø"/>
            </a:pPr>
            <a:r>
              <a:rPr lang="fa-IR" sz="2400" b="1" dirty="0" smtClean="0"/>
              <a:t>معرف </a:t>
            </a:r>
            <a:r>
              <a:rPr lang="en-US" sz="2400" b="1" dirty="0" err="1" smtClean="0"/>
              <a:t>Toluence</a:t>
            </a:r>
            <a:r>
              <a:rPr lang="en-US" sz="2400" b="1" dirty="0" smtClean="0"/>
              <a:t> </a:t>
            </a:r>
            <a:r>
              <a:rPr lang="en-US" sz="2400" b="1" dirty="0" err="1" smtClean="0"/>
              <a:t>Sulfonic</a:t>
            </a:r>
            <a:r>
              <a:rPr lang="en-US" sz="2400" b="1" dirty="0" smtClean="0"/>
              <a:t> Acid (TSA)</a:t>
            </a:r>
            <a:r>
              <a:rPr lang="fa-IR" sz="2400" b="1" dirty="0" smtClean="0"/>
              <a:t>، پروتئين بنس جونز را رسوب مي‌دهد و با اين روش مي‌توان مقادير حدود 0.03 ميلي گرم در ميلي‌ليتر را تشخيص داد</a:t>
            </a:r>
            <a:r>
              <a:rPr lang="fa-IR" sz="2400" b="1" dirty="0" smtClean="0">
                <a:solidFill>
                  <a:srgbClr val="00B050"/>
                </a:solidFill>
              </a:rPr>
              <a:t>. در اين روش، آلبومين رسوب داده نمي‌شود اما گلبولين‌ها در غلظت بالاي 500 ميليگرم در ميلي‌ليتر جواب مثبت مي‌دهند.</a:t>
            </a:r>
            <a:endParaRPr lang="en-US" sz="2400" b="1" dirty="0" smtClean="0">
              <a:solidFill>
                <a:srgbClr val="00B050"/>
              </a:solidFill>
            </a:endParaRPr>
          </a:p>
          <a:p>
            <a:pPr>
              <a:buFont typeface="Wingdings" pitchFamily="2" charset="2"/>
              <a:buChar char="Ø"/>
            </a:pPr>
            <a:r>
              <a:rPr lang="fa-IR" sz="2400" b="1" dirty="0" smtClean="0"/>
              <a:t>معرف </a:t>
            </a:r>
            <a:r>
              <a:rPr lang="en-US" sz="2400" b="1" dirty="0" smtClean="0"/>
              <a:t>TSA</a:t>
            </a:r>
          </a:p>
          <a:p>
            <a:pPr>
              <a:buNone/>
            </a:pPr>
            <a:r>
              <a:rPr lang="fa-IR" sz="2400" b="1" dirty="0" smtClean="0"/>
              <a:t>شامل 12 گرم پاراتولوئن سولفونيک اسيد در 100 ميلي‌ليتر اسيد استيک گلاسيال مي‌باشد.</a:t>
            </a:r>
          </a:p>
          <a:p>
            <a:pPr>
              <a:buNone/>
            </a:pPr>
            <a:endParaRPr lang="fa-IR" sz="2400" b="1" dirty="0" smtClean="0"/>
          </a:p>
          <a:p>
            <a:pPr>
              <a:buFont typeface="Wingdings" pitchFamily="2" charset="2"/>
              <a:buChar char="Ø"/>
            </a:pPr>
            <a:r>
              <a:rPr lang="fa-IR" sz="2400" b="1" dirty="0" smtClean="0"/>
              <a:t>روش انجام آزمايش:</a:t>
            </a:r>
            <a:endParaRPr lang="en-US" sz="2400" b="1" dirty="0" smtClean="0"/>
          </a:p>
          <a:p>
            <a:pPr>
              <a:buNone/>
            </a:pPr>
            <a:endParaRPr lang="en-US" sz="2400" b="1" dirty="0" smtClean="0"/>
          </a:p>
          <a:p>
            <a:pPr>
              <a:buNone/>
            </a:pPr>
            <a:r>
              <a:rPr lang="fa-IR" sz="2400" b="1" dirty="0" smtClean="0"/>
              <a:t>ابتدا 2 ميلي‌ليتر از ادرار تميز و شفاف را در لوله آزمايش مي‌ريزيم. سپس 1 ميلي‌ليتر از معرف </a:t>
            </a:r>
            <a:r>
              <a:rPr lang="en-US" sz="2400" b="1" dirty="0" smtClean="0"/>
              <a:t>TSA</a:t>
            </a:r>
            <a:r>
              <a:rPr lang="fa-IR" sz="2400" b="1" dirty="0" smtClean="0"/>
              <a:t> را به آرامي از كنار لوله به آن اضافه مي‌نماييم (به مدت 30-15 ثانيه، اضافه كردن معرف را طول مي‌دهيم). با انگشت ضربه‌اي آهسته به لوله مي‌زنيم تا محتويات آن مخلوط شوند. تشكيل رسوب در مدت 5 دقيقه، دلالت بر حضور زنجيره‌هاي سبک آزاد در ادرار مي‌نمايد.</a:t>
            </a:r>
            <a:endParaRPr lang="en-US" sz="2400" b="1"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b="1" dirty="0" smtClean="0"/>
              <a:t>روش‌هاي روتین اندازه گیری پروتئین در آزمايشگاه‌هاي تشخيص طبي ايران</a:t>
            </a:r>
            <a:endParaRPr lang="fa-IR" dirty="0"/>
          </a:p>
        </p:txBody>
      </p:sp>
      <p:sp>
        <p:nvSpPr>
          <p:cNvPr id="3" name="Content Placeholder 2"/>
          <p:cNvSpPr>
            <a:spLocks noGrp="1"/>
          </p:cNvSpPr>
          <p:nvPr>
            <p:ph idx="1"/>
          </p:nvPr>
        </p:nvSpPr>
        <p:spPr/>
        <p:txBody>
          <a:bodyPr>
            <a:normAutofit fontScale="62500" lnSpcReduction="20000"/>
          </a:bodyPr>
          <a:lstStyle/>
          <a:p>
            <a:pPr>
              <a:buNone/>
            </a:pPr>
            <a:endParaRPr lang="en-US" b="1" dirty="0" smtClean="0"/>
          </a:p>
          <a:p>
            <a:pPr>
              <a:buFont typeface="Wingdings" pitchFamily="2" charset="2"/>
              <a:buChar char="Ø"/>
            </a:pPr>
            <a:r>
              <a:rPr lang="fa-IR" dirty="0" smtClean="0"/>
              <a:t> </a:t>
            </a:r>
            <a:r>
              <a:rPr lang="fa-IR" b="1" dirty="0" smtClean="0"/>
              <a:t>روش اسيد تري‌كلرو استيك (</a:t>
            </a:r>
            <a:r>
              <a:rPr lang="en-US" b="1" dirty="0" smtClean="0"/>
              <a:t>TCA</a:t>
            </a:r>
            <a:r>
              <a:rPr lang="fa-IR" b="1" dirty="0" smtClean="0"/>
              <a:t>) (كدورت سنجي در طول موج 405 نانومتر):</a:t>
            </a:r>
            <a:endParaRPr lang="en-US" b="1" dirty="0" smtClean="0"/>
          </a:p>
          <a:p>
            <a:pPr>
              <a:buNone/>
            </a:pPr>
            <a:r>
              <a:rPr lang="fa-IR" b="1" dirty="0" smtClean="0"/>
              <a:t>اين روش براي اندازه‌گيري غلظت‌هاي 700-25 ميليگرم در ليتر پروتئين مناسب بوده و حداقل تأثير پذيري در استفاده از مواد كاليبراسيون متفاوت را دارا است.</a:t>
            </a:r>
          </a:p>
          <a:p>
            <a:pPr>
              <a:buNone/>
            </a:pPr>
            <a:endParaRPr lang="fa-IR" b="1" dirty="0" smtClean="0"/>
          </a:p>
          <a:p>
            <a:pPr>
              <a:buNone/>
            </a:pPr>
            <a:r>
              <a:rPr lang="fa-IR" b="1" dirty="0" smtClean="0"/>
              <a:t> </a:t>
            </a:r>
          </a:p>
          <a:p>
            <a:pPr>
              <a:buFont typeface="Wingdings" pitchFamily="2" charset="2"/>
              <a:buChar char="Ø"/>
            </a:pPr>
            <a:r>
              <a:rPr lang="fa-IR" b="1" dirty="0" smtClean="0"/>
              <a:t>روش اسيد تري‌كلرو استيك (</a:t>
            </a:r>
            <a:r>
              <a:rPr lang="en-US" b="1" dirty="0" smtClean="0"/>
              <a:t>TCA</a:t>
            </a:r>
            <a:r>
              <a:rPr lang="fa-IR" b="1" dirty="0" smtClean="0"/>
              <a:t>) (كدورت سنجي در طول موج 620 نانومتر):</a:t>
            </a:r>
            <a:endParaRPr lang="en-US" b="1" dirty="0" smtClean="0"/>
          </a:p>
          <a:p>
            <a:pPr>
              <a:buNone/>
            </a:pPr>
            <a:r>
              <a:rPr lang="fa-IR" b="1" dirty="0" smtClean="0"/>
              <a:t>اين روش داراي كيفيت مناسبي در اندازه‌گيري غلظت‌هاي 1000-100 ميليگرم در ليتر پروتئين مي‌باشد، اما در استفاده از مواد كاليبراسيون مختلف، تأثير پذيري بيشتري نسبت به روش كدورت سنجي با استفاده از </a:t>
            </a:r>
            <a:r>
              <a:rPr lang="en-US" b="1" dirty="0" smtClean="0"/>
              <a:t>TCA</a:t>
            </a:r>
            <a:r>
              <a:rPr lang="fa-IR" b="1" dirty="0" smtClean="0"/>
              <a:t> در طول موج 405 نانومتر از خود نشان مي‌دهد. </a:t>
            </a:r>
          </a:p>
          <a:p>
            <a:pPr>
              <a:buNone/>
            </a:pPr>
            <a:endParaRPr lang="fa-IR" b="1" dirty="0" smtClean="0"/>
          </a:p>
          <a:p>
            <a:pPr>
              <a:buNone/>
            </a:pPr>
            <a:endParaRPr lang="fa-IR" b="1" dirty="0" smtClean="0"/>
          </a:p>
          <a:p>
            <a:pPr>
              <a:buFont typeface="Wingdings" pitchFamily="2" charset="2"/>
              <a:buChar char="Ø"/>
            </a:pPr>
            <a:r>
              <a:rPr lang="fa-IR" b="1" dirty="0" smtClean="0"/>
              <a:t>روش سولفوساليسيليك اسید (</a:t>
            </a:r>
            <a:r>
              <a:rPr lang="en-US" b="1" dirty="0" smtClean="0"/>
              <a:t>SSA</a:t>
            </a:r>
            <a:r>
              <a:rPr lang="fa-IR" b="1" dirty="0" smtClean="0"/>
              <a:t>) (كدورت سنجي در طول موج 620 نانومتر):</a:t>
            </a:r>
          </a:p>
          <a:p>
            <a:pPr>
              <a:buNone/>
            </a:pPr>
            <a:r>
              <a:rPr lang="fa-IR" b="1" dirty="0" smtClean="0"/>
              <a:t>اين روش پايين‌ترين كيفيت در سنجش مقادير كمتر از 200 ميليگرم در ليتر پروتئين را داشته و در استفاده از مواد كاليبراسيون مختلف، تأثير پذيري قابل توجهي دارد. </a:t>
            </a:r>
            <a:endParaRPr lang="fa-IR"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کاتکول آمین ها</a:t>
            </a:r>
            <a:endParaRPr lang="fa-IR" dirty="0"/>
          </a:p>
        </p:txBody>
      </p:sp>
      <p:sp>
        <p:nvSpPr>
          <p:cNvPr id="3" name="Content Placeholder 2"/>
          <p:cNvSpPr>
            <a:spLocks noGrp="1"/>
          </p:cNvSpPr>
          <p:nvPr>
            <p:ph idx="1"/>
          </p:nvPr>
        </p:nvSpPr>
        <p:spPr/>
        <p:txBody>
          <a:bodyPr>
            <a:normAutofit/>
          </a:bodyPr>
          <a:lstStyle/>
          <a:p>
            <a:pPr>
              <a:buNone/>
            </a:pPr>
            <a:r>
              <a:rPr lang="fa-IR" sz="2000" b="1" dirty="0" smtClean="0"/>
              <a:t>کاتکول­امین ها در قسمت مرکزی غده های آدرنال مدولا کلیه تولید می شوند. غدد آدرنال اندام های کوچک مثلثی است که در بالای هر کلیه قرار دارند. کاتکول­امین ها اولیه شامل دوپامین، اپی نفرین  و نوراپی نفرین می­باشند. این هورمون ها در پاسخ به استرس های جسمی یا احساسی به جریان خون آزاد می شوند. آنها به انتقال ایمپالس­های عصبی در مغز کمک می کنند، گلوکز و اسید چرب را برای انرژی افزایش می دهند، باعث اتساع برونشیل ها و مردمک چشک می شوند. نوراپی نفرین همچنین باعث منقبض شدن عروق خونی شده و باعث افزایش فشار خون می­شود و اپی نفرین باعث افزایش ضربان قلب و متابولیسم می گردد.</a:t>
            </a:r>
          </a:p>
          <a:p>
            <a:pPr>
              <a:buNone/>
            </a:pPr>
            <a:r>
              <a:rPr lang="fa-IR" b="1" dirty="0" smtClean="0"/>
              <a:t>دوپامین</a:t>
            </a:r>
            <a:r>
              <a:rPr lang="fa-IR" b="1" dirty="0" smtClean="0">
                <a:sym typeface="Wingdings"/>
              </a:rPr>
              <a:t></a:t>
            </a:r>
            <a:r>
              <a:rPr lang="fa-IR" sz="2400" b="1" dirty="0" smtClean="0">
                <a:sym typeface="Wingdings"/>
              </a:rPr>
              <a:t>همووانیلیک اسید </a:t>
            </a:r>
          </a:p>
          <a:p>
            <a:pPr>
              <a:buNone/>
            </a:pPr>
            <a:r>
              <a:rPr lang="fa-IR" b="1" dirty="0" smtClean="0">
                <a:sym typeface="Wingdings"/>
              </a:rPr>
              <a:t>نوراپی نفرین</a:t>
            </a:r>
            <a:r>
              <a:rPr lang="fa-IR" sz="2400" b="1" dirty="0" smtClean="0">
                <a:sym typeface="Wingdings"/>
              </a:rPr>
              <a:t>نورمتانفرین و</a:t>
            </a:r>
            <a:r>
              <a:rPr lang="en-US" sz="2400" b="1" dirty="0" smtClean="0">
                <a:sym typeface="Wingdings"/>
              </a:rPr>
              <a:t>VMA</a:t>
            </a:r>
            <a:endParaRPr lang="fa-IR" sz="2400" b="1" dirty="0" smtClean="0">
              <a:sym typeface="Wingdings"/>
            </a:endParaRPr>
          </a:p>
          <a:p>
            <a:pPr>
              <a:buNone/>
            </a:pPr>
            <a:r>
              <a:rPr lang="fa-IR" b="1" dirty="0" smtClean="0">
                <a:sym typeface="Wingdings"/>
              </a:rPr>
              <a:t>اپی نفرین</a:t>
            </a:r>
            <a:r>
              <a:rPr lang="fa-IR" sz="2400" b="1" dirty="0" smtClean="0">
                <a:sym typeface="Wingdings"/>
              </a:rPr>
              <a:t>متانفرین و </a:t>
            </a:r>
            <a:r>
              <a:rPr lang="en-US" sz="2400" b="1" dirty="0" smtClean="0">
                <a:sym typeface="Wingdings"/>
              </a:rPr>
              <a:t>VMA</a:t>
            </a:r>
            <a:endParaRPr lang="fa-IR" b="1" dirty="0" smtClean="0">
              <a:sym typeface="Wingdings"/>
            </a:endParaRPr>
          </a:p>
          <a:p>
            <a:pPr>
              <a:buNone/>
            </a:pPr>
            <a:endParaRPr lang="fa-IR" sz="2400" dirty="0" smtClean="0">
              <a:sym typeface="Wingdings"/>
            </a:endParaRPr>
          </a:p>
          <a:p>
            <a:pPr>
              <a:buNone/>
            </a:pPr>
            <a:endParaRPr lang="fa-IR" sz="2400" dirty="0" smtClean="0"/>
          </a:p>
          <a:p>
            <a:pPr>
              <a:buNone/>
            </a:pPr>
            <a:endParaRPr lang="fa-I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600" dirty="0" smtClean="0"/>
              <a:t>علت سنجش کاتکول آمین ها</a:t>
            </a:r>
            <a:endParaRPr lang="fa-IR" sz="3600" dirty="0"/>
          </a:p>
        </p:txBody>
      </p:sp>
      <p:sp>
        <p:nvSpPr>
          <p:cNvPr id="3" name="Content Placeholder 2"/>
          <p:cNvSpPr>
            <a:spLocks noGrp="1"/>
          </p:cNvSpPr>
          <p:nvPr>
            <p:ph idx="1"/>
          </p:nvPr>
        </p:nvSpPr>
        <p:spPr>
          <a:xfrm>
            <a:off x="971600" y="1600200"/>
            <a:ext cx="7715200" cy="4997152"/>
          </a:xfrm>
        </p:spPr>
        <p:txBody>
          <a:bodyPr>
            <a:normAutofit/>
          </a:bodyPr>
          <a:lstStyle/>
          <a:p>
            <a:pPr>
              <a:buFont typeface="Wingdings" pitchFamily="2" charset="2"/>
              <a:buChar char="Ø"/>
            </a:pPr>
            <a:r>
              <a:rPr lang="fa-IR" sz="2600" b="1" dirty="0" smtClean="0">
                <a:solidFill>
                  <a:srgbClr val="00B050"/>
                </a:solidFill>
              </a:rPr>
              <a:t>تومورهای نورواندوکرین مانند نوروبلاستوما و فئوکروموسیتوم</a:t>
            </a:r>
            <a:r>
              <a:rPr lang="fa-IR" sz="2600" b="1" dirty="0" smtClean="0"/>
              <a:t>، می توانند مقادیر زیادی کاتکول آمین تولید کنند که منجر به افزایش غلظت هورمون ها و متابولیت های آنها می شود. انتشار این هورمون ها می تواند باعث بیماری و علائم و نشانه هایی مانند فشار خون بالا، سردرد شدید، تپش قلب، عرق، حالت تهوع، اضطراب و سوزش در اندام ها شود.</a:t>
            </a:r>
          </a:p>
          <a:p>
            <a:pPr>
              <a:buFont typeface="Wingdings" pitchFamily="2" charset="2"/>
              <a:buChar char="Ø"/>
            </a:pPr>
            <a:r>
              <a:rPr lang="fa-IR" sz="2600" b="1" dirty="0" smtClean="0"/>
              <a:t>با گذشت زمان، فشارخون ناشی از فئوکروموسیتوما ممکن است به ارگانهای بدن مانند کلیه ها و قلب آسیب برساند و خطر ابتلا به سکته مغزی یا حمله قلبی را افزایش دهد. تشخیص فئوکروموسیتوما مهم است. در اغلب موارد، آنها می توانند برداشته و یا درمان شوند تا علائم و عوارض مرتبط با آن کاهش پیدا کند و یا از بین برود.</a:t>
            </a:r>
          </a:p>
          <a:p>
            <a:pPr>
              <a:buNone/>
            </a:pPr>
            <a:endParaRPr lang="fa-IR" sz="24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r"/>
            <a:r>
              <a:rPr lang="fa-IR" sz="3600" dirty="0" smtClean="0"/>
              <a:t>نحوه ی انجام تست وانیلیل مندیلیک اسید</a:t>
            </a:r>
            <a:endParaRPr lang="fa-IR" sz="3600" dirty="0"/>
          </a:p>
        </p:txBody>
      </p:sp>
      <p:sp>
        <p:nvSpPr>
          <p:cNvPr id="3" name="Content Placeholder 2"/>
          <p:cNvSpPr>
            <a:spLocks noGrp="1"/>
          </p:cNvSpPr>
          <p:nvPr>
            <p:ph idx="1"/>
          </p:nvPr>
        </p:nvSpPr>
        <p:spPr>
          <a:xfrm>
            <a:off x="539552" y="1196752"/>
            <a:ext cx="8147248" cy="5472608"/>
          </a:xfrm>
        </p:spPr>
        <p:txBody>
          <a:bodyPr>
            <a:normAutofit fontScale="25000" lnSpcReduction="20000"/>
          </a:bodyPr>
          <a:lstStyle/>
          <a:p>
            <a:pPr>
              <a:buFont typeface="Wingdings" pitchFamily="2" charset="2"/>
              <a:buChar char="Ø"/>
            </a:pPr>
            <a:r>
              <a:rPr lang="fa-IR" sz="8000" b="1" dirty="0" smtClean="0">
                <a:solidFill>
                  <a:srgbClr val="FF0000"/>
                </a:solidFill>
              </a:rPr>
              <a:t>بخش انجام دهنده: </a:t>
            </a:r>
            <a:r>
              <a:rPr lang="fa-IR" sz="8000" b="1" dirty="0" smtClean="0"/>
              <a:t>ایمونولوژی</a:t>
            </a:r>
            <a:endParaRPr lang="en-US" sz="8000" b="1" dirty="0" smtClean="0"/>
          </a:p>
          <a:p>
            <a:pPr>
              <a:buFont typeface="Wingdings" pitchFamily="2" charset="2"/>
              <a:buChar char="Ø"/>
            </a:pPr>
            <a:r>
              <a:rPr lang="fa-IR" sz="8000" b="1" dirty="0" smtClean="0">
                <a:solidFill>
                  <a:srgbClr val="FF0000"/>
                </a:solidFill>
              </a:rPr>
              <a:t>حجم نمونه مورد نیاز</a:t>
            </a:r>
            <a:r>
              <a:rPr lang="fa-IR" sz="8000" b="1" dirty="0" smtClean="0"/>
              <a:t>: 50 میلی لیترادرار24 ساعته </a:t>
            </a:r>
            <a:endParaRPr lang="en-US" sz="8000" b="1" dirty="0" smtClean="0"/>
          </a:p>
          <a:p>
            <a:pPr>
              <a:buFont typeface="Wingdings" pitchFamily="2" charset="2"/>
              <a:buChar char="Ø"/>
            </a:pPr>
            <a:r>
              <a:rPr lang="fa-IR" sz="8000" b="1" dirty="0" smtClean="0">
                <a:solidFill>
                  <a:srgbClr val="FF0000"/>
                </a:solidFill>
              </a:rPr>
              <a:t>شرایط نمونه گیری</a:t>
            </a:r>
            <a:r>
              <a:rPr lang="fa-IR" sz="8000" b="1" dirty="0" smtClean="0"/>
              <a:t>:</a:t>
            </a:r>
            <a:endParaRPr lang="en-US" sz="8000" b="1" dirty="0" smtClean="0"/>
          </a:p>
          <a:p>
            <a:pPr lvl="0">
              <a:buFont typeface="Wingdings" pitchFamily="2" charset="2"/>
              <a:buChar char="Ø"/>
            </a:pPr>
            <a:r>
              <a:rPr lang="fa-IR" sz="8000" b="1" dirty="0" smtClean="0"/>
              <a:t>برای جمع اوری ادرار ۲۴ ساعته از ظروف پلاستیکی استاندارد و  تمیز استفاده شود و برای جداسازی نمونه ادرار جهت آنالیز، از ویال ها یا لوله های پلاستیکی تمیز، شفاف و یکبار مصرف استفاده شود.</a:t>
            </a:r>
            <a:endParaRPr lang="en-US" sz="8000" b="1" dirty="0" smtClean="0"/>
          </a:p>
          <a:p>
            <a:pPr lvl="0">
              <a:buFont typeface="Wingdings" pitchFamily="2" charset="2"/>
              <a:buChar char="Ø"/>
            </a:pPr>
            <a:r>
              <a:rPr lang="fa-IR" sz="8000" b="1" dirty="0" smtClean="0"/>
              <a:t>جهت تهیه ادرار ۲۴ ساعته، ۲۵میلی لیتر (کودکان زیر ۵ سال ۱۵ میلی لیتر) ماده نگاهدارنده </a:t>
            </a:r>
            <a:r>
              <a:rPr lang="fa-IR" sz="8000" b="1" dirty="0" smtClean="0">
                <a:solidFill>
                  <a:srgbClr val="00B0F0"/>
                </a:solidFill>
              </a:rPr>
              <a:t> اسید استیک 50% </a:t>
            </a:r>
            <a:r>
              <a:rPr lang="fa-IR" sz="8000" b="1" dirty="0" smtClean="0"/>
              <a:t>یا ۱۰ گرم </a:t>
            </a:r>
            <a:r>
              <a:rPr lang="fa-IR" sz="8000" b="1" dirty="0" smtClean="0">
                <a:solidFill>
                  <a:srgbClr val="00B0F0"/>
                </a:solidFill>
              </a:rPr>
              <a:t>اسید بوریک</a:t>
            </a:r>
            <a:r>
              <a:rPr lang="fa-IR" sz="8000" b="1" dirty="0" smtClean="0"/>
              <a:t>(کودکان زیر5سال ،3 کرم) و یا ۱۰-۱۵ میلی لیتر </a:t>
            </a:r>
            <a:r>
              <a:rPr lang="fa-IR" sz="8000" b="1" dirty="0" smtClean="0">
                <a:solidFill>
                  <a:srgbClr val="00B0F0"/>
                </a:solidFill>
              </a:rPr>
              <a:t>اسید کلریدریک ۶ مولار </a:t>
            </a:r>
            <a:r>
              <a:rPr lang="fa-IR" sz="8000" b="1" dirty="0" smtClean="0"/>
              <a:t>را به ظرف جمع آوری اضافه می کنید. و هنگام انجام تست 50 میلی لیتر  ادرار ۲۴ ساعته جدا شود.</a:t>
            </a:r>
            <a:endParaRPr lang="en-US" sz="8000" b="1" dirty="0" smtClean="0"/>
          </a:p>
          <a:p>
            <a:pPr lvl="0">
              <a:buFont typeface="Wingdings" pitchFamily="2" charset="2"/>
              <a:buChar char="Ø"/>
            </a:pPr>
            <a:r>
              <a:rPr lang="fa-IR" sz="8000" b="1" dirty="0" smtClean="0"/>
              <a:t>در مورد ادرار ۲۴ ساعته، حجم آن را یادداشت نمایید.</a:t>
            </a:r>
            <a:endParaRPr lang="en-US" sz="8000" b="1" dirty="0" smtClean="0"/>
          </a:p>
          <a:p>
            <a:pPr lvl="0">
              <a:buFont typeface="Wingdings" pitchFamily="2" charset="2"/>
              <a:buChar char="Ø"/>
            </a:pPr>
            <a:r>
              <a:rPr lang="fa-IR" sz="8000" b="1" dirty="0" smtClean="0"/>
              <a:t>ادرار جمع آوری شده را در تا زمان آزمایش در یخچال قرار دهید.</a:t>
            </a:r>
          </a:p>
          <a:p>
            <a:pPr>
              <a:buFont typeface="Wingdings" pitchFamily="2" charset="2"/>
              <a:buChar char="Ø"/>
            </a:pPr>
            <a:r>
              <a:rPr lang="fa-IR" sz="8000" b="1" dirty="0" smtClean="0">
                <a:solidFill>
                  <a:srgbClr val="FF0000"/>
                </a:solidFill>
              </a:rPr>
              <a:t>روش مرجع</a:t>
            </a:r>
            <a:r>
              <a:rPr lang="fa-IR" sz="8000" b="1" dirty="0" smtClean="0"/>
              <a:t>: کرماتوگرافی مایع- اسپکترومتری جرمی</a:t>
            </a:r>
            <a:endParaRPr lang="en-US" sz="8000" b="1" dirty="0" smtClean="0"/>
          </a:p>
          <a:p>
            <a:pPr>
              <a:buFont typeface="Wingdings" pitchFamily="2" charset="2"/>
              <a:buChar char="Ø"/>
            </a:pPr>
            <a:r>
              <a:rPr lang="fa-IR" sz="8000" b="1" dirty="0" smtClean="0">
                <a:solidFill>
                  <a:srgbClr val="FF0000"/>
                </a:solidFill>
              </a:rPr>
              <a:t>روش ارجح: </a:t>
            </a:r>
            <a:r>
              <a:rPr lang="fa-IR" sz="8000" b="1" dirty="0" smtClean="0"/>
              <a:t>کروماتوگرافی مایع با کارایی بالا (</a:t>
            </a:r>
            <a:r>
              <a:rPr lang="en-US" sz="8000" b="1" dirty="0" smtClean="0"/>
              <a:t>HPLC</a:t>
            </a:r>
            <a:r>
              <a:rPr lang="fa-IR" sz="8000" b="1" dirty="0" smtClean="0"/>
              <a:t>)</a:t>
            </a:r>
            <a:endParaRPr lang="en-US" sz="8000" b="1" dirty="0" smtClean="0"/>
          </a:p>
          <a:p>
            <a:pPr>
              <a:buFont typeface="Wingdings" pitchFamily="2" charset="2"/>
              <a:buChar char="Ø"/>
            </a:pPr>
            <a:r>
              <a:rPr lang="fa-IR" sz="8000" b="1" dirty="0" smtClean="0">
                <a:solidFill>
                  <a:srgbClr val="FF0000"/>
                </a:solidFill>
              </a:rPr>
              <a:t>سایر روشها</a:t>
            </a:r>
            <a:r>
              <a:rPr lang="fa-IR" sz="8000" b="1" dirty="0" smtClean="0"/>
              <a:t>: : گاز کروماتوگرافی (</a:t>
            </a:r>
            <a:r>
              <a:rPr lang="en-US" sz="8000" b="1" dirty="0" smtClean="0"/>
              <a:t>GC</a:t>
            </a:r>
            <a:r>
              <a:rPr lang="fa-IR" sz="8000" b="1" dirty="0" smtClean="0"/>
              <a:t>)، روش‏های رادیوآنزیماتیک و سنجش ایمنی، فلورومتریک</a:t>
            </a:r>
            <a:endParaRPr lang="en-US" sz="8000" b="1" dirty="0" smtClean="0"/>
          </a:p>
          <a:p>
            <a:pPr lvl="0">
              <a:buNone/>
            </a:pPr>
            <a:endParaRPr lang="en-US" sz="8000" b="1" dirty="0" smtClean="0"/>
          </a:p>
          <a:p>
            <a:pPr>
              <a:buNone/>
            </a:pPr>
            <a:endParaRPr lang="fa-IR" sz="24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pPr algn="r"/>
            <a:r>
              <a:rPr lang="fa-IR" sz="4000" dirty="0" smtClean="0"/>
              <a:t>نکات</a:t>
            </a:r>
            <a:endParaRPr lang="en-US" sz="4000" dirty="0"/>
          </a:p>
        </p:txBody>
      </p:sp>
      <p:sp>
        <p:nvSpPr>
          <p:cNvPr id="3" name="Content Placeholder 2"/>
          <p:cNvSpPr>
            <a:spLocks noGrp="1"/>
          </p:cNvSpPr>
          <p:nvPr>
            <p:ph idx="1"/>
          </p:nvPr>
        </p:nvSpPr>
        <p:spPr>
          <a:xfrm>
            <a:off x="1115616" y="908720"/>
            <a:ext cx="7704856" cy="5472608"/>
          </a:xfrm>
        </p:spPr>
        <p:txBody>
          <a:bodyPr>
            <a:normAutofit fontScale="92500" lnSpcReduction="10000"/>
          </a:bodyPr>
          <a:lstStyle/>
          <a:p>
            <a:pPr algn="r">
              <a:buFont typeface="Wingdings" pitchFamily="2" charset="2"/>
              <a:buChar char="Ø"/>
            </a:pPr>
            <a:r>
              <a:rPr lang="fa-IR" sz="2400" b="1" dirty="0" smtClean="0"/>
              <a:t>حساسیت </a:t>
            </a:r>
            <a:r>
              <a:rPr lang="en-US" sz="2400" b="1" dirty="0" smtClean="0"/>
              <a:t>VMA</a:t>
            </a:r>
            <a:r>
              <a:rPr lang="fa-IR" sz="2400" b="1" dirty="0" smtClean="0"/>
              <a:t>کمتر از متانفرین ولی اختصاصیت آن بالاتر است.</a:t>
            </a:r>
          </a:p>
          <a:p>
            <a:pPr algn="r">
              <a:buFont typeface="Wingdings" pitchFamily="2" charset="2"/>
              <a:buChar char="Ø"/>
            </a:pPr>
            <a:r>
              <a:rPr lang="fa-IR" sz="2400" b="1" dirty="0" smtClean="0"/>
              <a:t>کراتینین همزمان را برای اطمینان ازجمع اوری ومحاسبه نسبت دفع </a:t>
            </a:r>
            <a:r>
              <a:rPr lang="en-US" sz="2400" b="1" dirty="0" smtClean="0"/>
              <a:t>VMA/</a:t>
            </a:r>
            <a:r>
              <a:rPr lang="en-US" sz="2400" b="1" dirty="0" err="1" smtClean="0"/>
              <a:t>Creat</a:t>
            </a:r>
            <a:r>
              <a:rPr lang="fa-IR" sz="2400" b="1" dirty="0" smtClean="0"/>
              <a:t> و متانفرین/</a:t>
            </a:r>
            <a:r>
              <a:rPr lang="en-US" sz="2400" b="1" dirty="0" err="1" smtClean="0"/>
              <a:t>Creat</a:t>
            </a:r>
            <a:r>
              <a:rPr lang="fa-IR" sz="2400" b="1" dirty="0" smtClean="0"/>
              <a:t> اندازه گیری شود.</a:t>
            </a:r>
          </a:p>
          <a:p>
            <a:pPr algn="r">
              <a:buFont typeface="Wingdings" pitchFamily="2" charset="2"/>
              <a:buChar char="Ø"/>
            </a:pPr>
            <a:r>
              <a:rPr lang="fa-IR" sz="2400" b="1" dirty="0" smtClean="0"/>
              <a:t>محدودیت ها: به مدت 24 ساعت قبل از تست بعضی از مواد مانند چای –قهوه-کاکائو و شکلات مصرف نشود</a:t>
            </a:r>
          </a:p>
          <a:p>
            <a:pPr algn="r">
              <a:buFont typeface="Wingdings" pitchFamily="2" charset="2"/>
              <a:buChar char="Ø"/>
            </a:pPr>
            <a:r>
              <a:rPr lang="fa-IR" sz="2400" b="1" dirty="0" smtClean="0"/>
              <a:t>ورزش شدید-استرس ومحرومیت از غذا –استرس سطح </a:t>
            </a:r>
            <a:r>
              <a:rPr lang="en-US" sz="2400" b="1" dirty="0" smtClean="0"/>
              <a:t>VMA</a:t>
            </a:r>
            <a:r>
              <a:rPr lang="fa-IR" sz="2400" b="1" dirty="0" smtClean="0"/>
              <a:t>را افزایش می دهند.</a:t>
            </a:r>
          </a:p>
          <a:p>
            <a:pPr>
              <a:buNone/>
            </a:pPr>
            <a:r>
              <a:rPr lang="fa-IR" sz="2400" b="1" dirty="0" smtClean="0"/>
              <a:t> </a:t>
            </a:r>
            <a:r>
              <a:rPr lang="ar-SA" sz="2400" b="1" dirty="0" smtClean="0">
                <a:solidFill>
                  <a:srgbClr val="00B050"/>
                </a:solidFill>
              </a:rPr>
              <a:t> </a:t>
            </a:r>
            <a:r>
              <a:rPr lang="fa-IR" sz="2400" b="1" dirty="0" smtClean="0">
                <a:solidFill>
                  <a:srgbClr val="00B050"/>
                </a:solidFill>
              </a:rPr>
              <a:t>   </a:t>
            </a:r>
            <a:r>
              <a:rPr lang="fa-IR" sz="2400" b="1" dirty="0" smtClean="0"/>
              <a:t>دارو های </a:t>
            </a:r>
            <a:r>
              <a:rPr lang="ar-SA" sz="2400" b="1" dirty="0" smtClean="0"/>
              <a:t>گوانتیدین، رزرپین و سالیسیلات ها </a:t>
            </a:r>
            <a:r>
              <a:rPr lang="fa-IR" sz="2400" b="1" dirty="0" smtClean="0"/>
              <a:t>باعث کاهش سطح آن می شوند.</a:t>
            </a:r>
            <a:r>
              <a:rPr lang="ar-SA" sz="2400" b="1" dirty="0" smtClean="0"/>
              <a:t>هستند.</a:t>
            </a:r>
            <a:endParaRPr lang="fa-IR" sz="2400" b="1" dirty="0" smtClean="0"/>
          </a:p>
          <a:p>
            <a:pPr algn="r">
              <a:buFont typeface="Wingdings" pitchFamily="2" charset="2"/>
              <a:buChar char="Ø"/>
            </a:pPr>
            <a:r>
              <a:rPr lang="fa-IR" sz="2400" b="1" dirty="0" smtClean="0"/>
              <a:t>این آزمون مقدار </a:t>
            </a:r>
            <a:r>
              <a:rPr lang="en-US" sz="2400" b="1" dirty="0" smtClean="0"/>
              <a:t>VMA </a:t>
            </a:r>
            <a:r>
              <a:rPr lang="fa-IR" sz="2400" b="1" dirty="0" smtClean="0"/>
              <a:t>را که به طور معمول در طی یک دوره 24 ساعته اندازه گیری می کند و از آن برای تشخیص تومورهای نوروبلاستوما و دیگر تومورهای نورواندوکرین استفاده میشود</a:t>
            </a:r>
          </a:p>
          <a:p>
            <a:pPr>
              <a:buFont typeface="Wingdings" pitchFamily="2" charset="2"/>
              <a:buChar char="Ø"/>
            </a:pPr>
            <a:r>
              <a:rPr lang="fa-IR" sz="2400" b="1" dirty="0" smtClean="0"/>
              <a:t>تست </a:t>
            </a:r>
            <a:r>
              <a:rPr lang="en-US" sz="2400" b="1" dirty="0" smtClean="0"/>
              <a:t>VMA </a:t>
            </a:r>
            <a:r>
              <a:rPr lang="fa-IR" sz="2400" b="1" dirty="0" smtClean="0"/>
              <a:t>همچنین جهت مانیتورینگ درمان از سوی پزشک درخواست داده می شود.</a:t>
            </a:r>
          </a:p>
          <a:p>
            <a:pPr>
              <a:buFont typeface="Wingdings" pitchFamily="2" charset="2"/>
              <a:buChar char="Ø"/>
            </a:pPr>
            <a:r>
              <a:rPr lang="fa-IR" sz="2400" b="1" dirty="0" smtClean="0"/>
              <a:t>حدود 90٪ از کودکان مبتلا به نوروبلاستوما </a:t>
            </a:r>
            <a:r>
              <a:rPr lang="en-US" sz="2400" b="1" dirty="0" smtClean="0"/>
              <a:t>VMA </a:t>
            </a:r>
            <a:r>
              <a:rPr lang="fa-IR" sz="2400" b="1" dirty="0" smtClean="0"/>
              <a:t>و اسید هومووانیلیک را تولید می کنند.</a:t>
            </a:r>
            <a:endParaRPr lang="en-US" sz="2400" b="1" dirty="0" smtClean="0"/>
          </a:p>
          <a:p>
            <a:pPr>
              <a:buNone/>
            </a:pP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b="1" dirty="0" smtClean="0"/>
              <a:t>مقادیر طبیعی کاتکول آمین ها و متابولیت های آنها</a:t>
            </a:r>
            <a:endParaRPr lang="fa-IR" sz="3600" dirty="0"/>
          </a:p>
        </p:txBody>
      </p:sp>
      <p:sp>
        <p:nvSpPr>
          <p:cNvPr id="3" name="Content Placeholder 2"/>
          <p:cNvSpPr>
            <a:spLocks noGrp="1"/>
          </p:cNvSpPr>
          <p:nvPr>
            <p:ph idx="1"/>
          </p:nvPr>
        </p:nvSpPr>
        <p:spPr>
          <a:xfrm>
            <a:off x="1691680" y="1628800"/>
            <a:ext cx="7077472" cy="4525963"/>
          </a:xfrm>
        </p:spPr>
        <p:txBody>
          <a:bodyPr>
            <a:normAutofit/>
          </a:bodyPr>
          <a:lstStyle/>
          <a:p>
            <a:pPr>
              <a:buNone/>
            </a:pPr>
            <a:r>
              <a:rPr lang="fa-IR" sz="2000" b="1" dirty="0" smtClean="0"/>
              <a:t>کاتکول امین های آزاد:کمتر از 100میکروگرم درروز</a:t>
            </a:r>
          </a:p>
          <a:p>
            <a:pPr>
              <a:buNone/>
            </a:pPr>
            <a:r>
              <a:rPr lang="fa-IR" sz="2000" b="1" dirty="0" smtClean="0"/>
              <a:t>اپی نفرین:کمتر از 20میکروگرم در روز</a:t>
            </a:r>
          </a:p>
          <a:p>
            <a:pPr>
              <a:buNone/>
            </a:pPr>
            <a:r>
              <a:rPr lang="fa-IR" sz="2000" b="1" dirty="0" smtClean="0"/>
              <a:t>نوراپی نفرین 15-80میکروگرم در روز</a:t>
            </a:r>
          </a:p>
          <a:p>
            <a:pPr>
              <a:buNone/>
            </a:pPr>
            <a:r>
              <a:rPr lang="fa-IR" sz="2000" b="1" dirty="0" smtClean="0"/>
              <a:t>دوپامین 65-400میکرو گرم در روز</a:t>
            </a:r>
          </a:p>
          <a:p>
            <a:pPr>
              <a:buNone/>
            </a:pPr>
            <a:r>
              <a:rPr lang="ar-SA" sz="2000" b="1" dirty="0" smtClean="0"/>
              <a:t>متانفرین:</a:t>
            </a:r>
            <a:r>
              <a:rPr lang="fa-IR" sz="2000" b="1" dirty="0" smtClean="0"/>
              <a:t>30-350 میکروگرم در روز</a:t>
            </a:r>
          </a:p>
          <a:p>
            <a:pPr>
              <a:buNone/>
            </a:pPr>
            <a:r>
              <a:rPr lang="fa-IR" sz="2000" b="1" dirty="0" smtClean="0">
                <a:solidFill>
                  <a:srgbClr val="FF0000"/>
                </a:solidFill>
              </a:rPr>
              <a:t>مقادیر بحرانی :700میکروگرم در روز</a:t>
            </a:r>
            <a:endParaRPr lang="en-US" sz="2000" b="1" dirty="0" smtClean="0"/>
          </a:p>
          <a:p>
            <a:pPr>
              <a:buNone/>
            </a:pPr>
            <a:r>
              <a:rPr lang="ar-SA" sz="2000" b="1" dirty="0" smtClean="0"/>
              <a:t>نورمتانفرین: </a:t>
            </a:r>
            <a:r>
              <a:rPr lang="fa-IR" sz="2000" b="1" dirty="0" smtClean="0"/>
              <a:t>50-650میکروگرم در روز</a:t>
            </a:r>
          </a:p>
          <a:p>
            <a:pPr>
              <a:buNone/>
            </a:pPr>
            <a:r>
              <a:rPr lang="fa-IR" sz="2000" b="1" dirty="0" smtClean="0">
                <a:solidFill>
                  <a:srgbClr val="FF0000"/>
                </a:solidFill>
              </a:rPr>
              <a:t>مقادیر بحرانی :900میکروگرم در روز</a:t>
            </a:r>
          </a:p>
          <a:p>
            <a:pPr>
              <a:buNone/>
            </a:pPr>
            <a:r>
              <a:rPr lang="fa-IR" sz="2000" b="1" dirty="0" smtClean="0"/>
              <a:t>وانیلیل مندلیک اسید:کمتر از 9 میلی گرم در روز</a:t>
            </a:r>
          </a:p>
          <a:p>
            <a:pPr>
              <a:buNone/>
            </a:pPr>
            <a:endParaRPr lang="en-US" sz="2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pic>
        <p:nvPicPr>
          <p:cNvPr id="1026" name="Picture 2"/>
          <p:cNvPicPr>
            <a:picLocks noGrp="1" noChangeAspect="1" noChangeArrowheads="1"/>
          </p:cNvPicPr>
          <p:nvPr>
            <p:ph idx="1"/>
          </p:nvPr>
        </p:nvPicPr>
        <p:blipFill>
          <a:blip r:embed="rId2" cstate="print"/>
          <a:stretch>
            <a:fillRect/>
          </a:stretch>
        </p:blipFill>
        <p:spPr bwMode="auto">
          <a:xfrm>
            <a:off x="1923739" y="1447800"/>
            <a:ext cx="6522072"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حجم ادرار</a:t>
            </a:r>
            <a:endParaRPr lang="fa-IR" dirty="0"/>
          </a:p>
        </p:txBody>
      </p:sp>
      <p:sp>
        <p:nvSpPr>
          <p:cNvPr id="3" name="Content Placeholder 2"/>
          <p:cNvSpPr>
            <a:spLocks noGrp="1"/>
          </p:cNvSpPr>
          <p:nvPr>
            <p:ph idx="1"/>
          </p:nvPr>
        </p:nvSpPr>
        <p:spPr/>
        <p:txBody>
          <a:bodyPr>
            <a:normAutofit fontScale="62500" lnSpcReduction="20000"/>
          </a:bodyPr>
          <a:lstStyle/>
          <a:p>
            <a:pPr>
              <a:buNone/>
            </a:pPr>
            <a:endParaRPr lang="fa-IR" sz="3100" dirty="0" smtClean="0"/>
          </a:p>
          <a:p>
            <a:pPr>
              <a:buFont typeface="Wingdings" pitchFamily="2" charset="2"/>
              <a:buChar char="Ø"/>
            </a:pPr>
            <a:r>
              <a:rPr lang="fa-IR" sz="3100" b="1" dirty="0" smtClean="0"/>
              <a:t>اندازه گیری حجم ادرار طی فواصل زمانی در تشخیص کلینیکی ارزشمند می باشد. متوسط حجم روزانه در فرد بالغ در حالت طبیعی ۶۰۰ تا ۲۰۰۰ میلی لیتر می باشد.</a:t>
            </a:r>
          </a:p>
          <a:p>
            <a:pPr>
              <a:buFont typeface="Wingdings" pitchFamily="2" charset="2"/>
              <a:buChar char="Ø"/>
            </a:pPr>
            <a:r>
              <a:rPr lang="fa-IR" sz="3100" dirty="0" smtClean="0"/>
              <a:t/>
            </a:r>
            <a:br>
              <a:rPr lang="fa-IR" sz="3100" dirty="0" smtClean="0"/>
            </a:br>
            <a:r>
              <a:rPr lang="fa-IR" sz="3100" b="1" dirty="0" smtClean="0">
                <a:solidFill>
                  <a:srgbClr val="FF0000"/>
                </a:solidFill>
              </a:rPr>
              <a:t>پلی اوری</a:t>
            </a:r>
            <a:r>
              <a:rPr lang="fa-IR" sz="3100" b="1" dirty="0" smtClean="0"/>
              <a:t>: حجم ادرار بیش از ۲۰۰۰ میلی لیتر در۲۴ ساعت </a:t>
            </a:r>
            <a:endParaRPr lang="fa-IR" sz="3100" b="1" dirty="0" smtClean="0">
              <a:solidFill>
                <a:srgbClr val="FF0000"/>
              </a:solidFill>
            </a:endParaRPr>
          </a:p>
          <a:p>
            <a:pPr>
              <a:buFont typeface="Wingdings" pitchFamily="2" charset="2"/>
              <a:buChar char="v"/>
            </a:pPr>
            <a:r>
              <a:rPr lang="fa-IR" sz="3100" b="1" dirty="0" smtClean="0"/>
              <a:t>افزایش مصرف آب، افزایش مصرف نمک، افزایش مصرف پروتئین خوراکی و بعضی داروها نظیر کافئین، الکل، تیازید و محلول های گلوکز باعث افزایش دفع ادرار می شود.و همچنین دیابت بی مزه و دیابت شیرین از علل پلی اوری میتواند باشد.</a:t>
            </a:r>
          </a:p>
          <a:p>
            <a:pPr>
              <a:buNone/>
            </a:pPr>
            <a:endParaRPr lang="fa-IR" sz="3100" b="1" dirty="0" smtClean="0"/>
          </a:p>
          <a:p>
            <a:pPr>
              <a:buFont typeface="Wingdings" pitchFamily="2" charset="2"/>
              <a:buChar char="Ø"/>
            </a:pPr>
            <a:r>
              <a:rPr lang="fa-IR" sz="3100" b="1" dirty="0" smtClean="0">
                <a:solidFill>
                  <a:srgbClr val="FF0000"/>
                </a:solidFill>
              </a:rPr>
              <a:t>اولیگوری</a:t>
            </a:r>
            <a:r>
              <a:rPr lang="fa-IR" sz="3100" b="1" dirty="0" smtClean="0"/>
              <a:t>: دفع کمتر از 600 میلی لیتر ادرار در 24 ساعت</a:t>
            </a:r>
          </a:p>
          <a:p>
            <a:pPr>
              <a:buNone/>
            </a:pPr>
            <a:endParaRPr lang="fa-IR" sz="3100" b="1" dirty="0" smtClean="0"/>
          </a:p>
          <a:p>
            <a:pPr>
              <a:buFont typeface="Wingdings" pitchFamily="2" charset="2"/>
              <a:buChar char="Ø"/>
            </a:pPr>
            <a:endParaRPr lang="fa-IR" sz="3100" b="1" dirty="0" smtClean="0">
              <a:solidFill>
                <a:srgbClr val="FF0000"/>
              </a:solidFill>
            </a:endParaRPr>
          </a:p>
          <a:p>
            <a:pPr>
              <a:buFont typeface="Wingdings" pitchFamily="2" charset="2"/>
              <a:buChar char="Ø"/>
            </a:pPr>
            <a:r>
              <a:rPr lang="fa-IR" sz="3100" b="1" dirty="0" smtClean="0">
                <a:solidFill>
                  <a:srgbClr val="FF0000"/>
                </a:solidFill>
              </a:rPr>
              <a:t>انوری: </a:t>
            </a:r>
            <a:r>
              <a:rPr lang="fa-IR" sz="3100" b="1" dirty="0" smtClean="0"/>
              <a:t>توقف کامل تشکیل ادرار</a:t>
            </a:r>
          </a:p>
          <a:p>
            <a:pPr>
              <a:buNone/>
            </a:pPr>
            <a:r>
              <a:rPr lang="fa-IR" sz="2400" dirty="0" smtClean="0"/>
              <a:t/>
            </a:r>
            <a:br>
              <a:rPr lang="fa-IR" sz="2400" dirty="0" smtClean="0"/>
            </a:br>
            <a:endParaRPr lang="fa-I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اهمیت کلینیکی تست ادرار24 ساعته</a:t>
            </a:r>
            <a:endParaRPr lang="fa-IR" dirty="0"/>
          </a:p>
        </p:txBody>
      </p:sp>
      <p:sp>
        <p:nvSpPr>
          <p:cNvPr id="3" name="Content Placeholder 2"/>
          <p:cNvSpPr>
            <a:spLocks noGrp="1"/>
          </p:cNvSpPr>
          <p:nvPr>
            <p:ph idx="1"/>
          </p:nvPr>
        </p:nvSpPr>
        <p:spPr/>
        <p:txBody>
          <a:bodyPr>
            <a:normAutofit fontScale="70000" lnSpcReduction="20000"/>
          </a:bodyPr>
          <a:lstStyle/>
          <a:p>
            <a:pPr>
              <a:buNone/>
            </a:pPr>
            <a:r>
              <a:rPr lang="fa-IR" sz="4600" dirty="0" smtClean="0">
                <a:solidFill>
                  <a:schemeClr val="accent5">
                    <a:lumMod val="60000"/>
                    <a:lumOff val="40000"/>
                  </a:schemeClr>
                </a:solidFill>
              </a:rPr>
              <a:t>بررسی بیماری های کلیوی</a:t>
            </a:r>
          </a:p>
          <a:p>
            <a:pPr>
              <a:buNone/>
            </a:pPr>
            <a:r>
              <a:rPr lang="fa-IR" dirty="0" smtClean="0"/>
              <a:t>تعيين پروتئين ادرار، شاخص‌ترين آزمايش براي بررسي بيماري‌هاي كليوي است. اغلب مراحل اوليه بيماري‌هاي كليوي با پروتئينوري همراه بوده و همين مسئله باعث مي‌شود كه آزمايش پروتئين ادرار بخش مهمي از هر آزمايش ادرار را تشكيل دهد. البته شرايط فيزيولوژيكي هم از قبيل ورزش و تب وجود دارند كه بدون وجود بيماري كليوي باعث افزايش دفع پروتئين به داخل ادرار مي‌شوند. مواردي هم از بيماري‌هاي كليوي وجود دارد كه در آنها پروتئينوري وجود ندارد. </a:t>
            </a:r>
          </a:p>
          <a:p>
            <a:pPr>
              <a:buNone/>
            </a:pPr>
            <a:endParaRPr lang="fa-IR" dirty="0" smtClean="0"/>
          </a:p>
          <a:p>
            <a:pPr>
              <a:buNone/>
            </a:pPr>
            <a:endParaRPr lang="fa-IR" dirty="0" smtClean="0"/>
          </a:p>
          <a:p>
            <a:pPr>
              <a:buNone/>
            </a:pPr>
            <a:r>
              <a:rPr lang="fa-IR" sz="4600" dirty="0" smtClean="0">
                <a:solidFill>
                  <a:schemeClr val="accent5">
                    <a:lumMod val="60000"/>
                    <a:lumOff val="40000"/>
                  </a:schemeClr>
                </a:solidFill>
              </a:rPr>
              <a:t>افراد دیابتی</a:t>
            </a:r>
          </a:p>
          <a:p>
            <a:pPr>
              <a:buNone/>
            </a:pPr>
            <a:endParaRPr lang="fa-IR" dirty="0" smtClean="0"/>
          </a:p>
          <a:p>
            <a:pPr>
              <a:buNone/>
            </a:pPr>
            <a:r>
              <a:rPr lang="fa-IR" sz="4600" dirty="0" smtClean="0">
                <a:solidFill>
                  <a:schemeClr val="accent5">
                    <a:lumMod val="60000"/>
                    <a:lumOff val="40000"/>
                  </a:schemeClr>
                </a:solidFill>
              </a:rPr>
              <a:t>خانم های باردار</a:t>
            </a:r>
            <a:endParaRPr lang="fa-IR" sz="4600" dirty="0">
              <a:solidFill>
                <a:schemeClr val="accent5">
                  <a:lumMod val="60000"/>
                  <a:lumOff val="4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692696"/>
          </a:xfrm>
        </p:spPr>
        <p:txBody>
          <a:bodyPr>
            <a:normAutofit fontScale="90000"/>
          </a:bodyPr>
          <a:lstStyle/>
          <a:p>
            <a:pPr algn="r"/>
            <a:r>
              <a:rPr lang="fa-IR" dirty="0" smtClean="0"/>
              <a:t/>
            </a:r>
            <a:br>
              <a:rPr lang="fa-IR" dirty="0" smtClean="0"/>
            </a:br>
            <a:endParaRPr lang="en-US" dirty="0"/>
          </a:p>
        </p:txBody>
      </p:sp>
      <p:sp>
        <p:nvSpPr>
          <p:cNvPr id="3" name="Content Placeholder 2"/>
          <p:cNvSpPr>
            <a:spLocks noGrp="1"/>
          </p:cNvSpPr>
          <p:nvPr>
            <p:ph idx="1"/>
          </p:nvPr>
        </p:nvSpPr>
        <p:spPr>
          <a:xfrm>
            <a:off x="1435608" y="908720"/>
            <a:ext cx="7498080" cy="5688632"/>
          </a:xfrm>
        </p:spPr>
        <p:txBody>
          <a:bodyPr>
            <a:normAutofit/>
          </a:bodyPr>
          <a:lstStyle/>
          <a:p>
            <a:pPr algn="r">
              <a:buFont typeface="Wingdings" pitchFamily="2" charset="2"/>
              <a:buChar char="Ø"/>
            </a:pPr>
            <a:r>
              <a:rPr lang="fa-IR" sz="2600" dirty="0" smtClean="0"/>
              <a:t>بررسی میزان پروتئین دفع شده در طول ۲۴ ساعت از زندگی </a:t>
            </a:r>
          </a:p>
          <a:p>
            <a:pPr algn="r">
              <a:buNone/>
            </a:pPr>
            <a:endParaRPr lang="fa-IR" sz="2600" dirty="0" smtClean="0"/>
          </a:p>
          <a:p>
            <a:pPr algn="r">
              <a:buFont typeface="Wingdings" pitchFamily="2" charset="2"/>
              <a:buChar char="Ø"/>
            </a:pPr>
            <a:r>
              <a:rPr lang="fa-IR" sz="2600" dirty="0" smtClean="0"/>
              <a:t>یکی از مهمترین آزمایشات در بررسی عملکرد کلیه ها است.</a:t>
            </a:r>
          </a:p>
          <a:p>
            <a:pPr algn="r">
              <a:buFont typeface="Wingdings" pitchFamily="2" charset="2"/>
              <a:buChar char="Ø"/>
            </a:pPr>
            <a:endParaRPr lang="fa-IR" sz="2600" dirty="0" smtClean="0"/>
          </a:p>
          <a:p>
            <a:pPr>
              <a:buFont typeface="Wingdings" pitchFamily="2" charset="2"/>
              <a:buChar char="Ø"/>
            </a:pPr>
            <a:r>
              <a:rPr lang="fa-IR" sz="2800" dirty="0" smtClean="0"/>
              <a:t>این آزمایش پنج سال بعد تشخیص دیابت نوع 1 و در زمان تشخیص دیابت نوع 2 باید سالیانه یکبار انجام شود.</a:t>
            </a:r>
          </a:p>
          <a:p>
            <a:pPr>
              <a:buNone/>
            </a:pPr>
            <a:endParaRPr lang="fa-IR" sz="2600" dirty="0" smtClean="0"/>
          </a:p>
          <a:p>
            <a:pPr algn="r">
              <a:buFont typeface="Wingdings" pitchFamily="2" charset="2"/>
              <a:buChar char="Ø"/>
            </a:pPr>
            <a:r>
              <a:rPr lang="fa-IR" sz="2600" dirty="0" smtClean="0"/>
              <a:t>اطلاعات دیگری که در این آزمایش قابل دسترسی است میزان کلسیم دفع شده          بیانگر میزان کلسیم جذبی از طریق تغذیه  و عملکرد ویتامین </a:t>
            </a:r>
            <a:r>
              <a:rPr lang="en-US" sz="2600" dirty="0" smtClean="0"/>
              <a:t>D</a:t>
            </a:r>
            <a:endParaRPr lang="fa-IR" sz="2600" dirty="0" smtClean="0"/>
          </a:p>
          <a:p>
            <a:pPr algn="r">
              <a:buNone/>
            </a:pPr>
            <a:endParaRPr lang="fa-IR" sz="2600" dirty="0" smtClean="0"/>
          </a:p>
          <a:p>
            <a:pPr algn="r">
              <a:buFont typeface="Wingdings" pitchFamily="2" charset="2"/>
              <a:buChar char="Ø"/>
            </a:pPr>
            <a:endParaRPr lang="en-US" sz="2600" dirty="0"/>
          </a:p>
          <a:p>
            <a:pPr algn="r">
              <a:buNone/>
            </a:pPr>
            <a:endParaRPr lang="en-US" dirty="0" smtClean="0"/>
          </a:p>
          <a:p>
            <a:pPr algn="r">
              <a:buNone/>
            </a:pPr>
            <a:endParaRPr lang="fa-IR" dirty="0" smtClean="0"/>
          </a:p>
          <a:p>
            <a:pPr algn="r"/>
            <a:endParaRPr lang="en-US" dirty="0"/>
          </a:p>
        </p:txBody>
      </p:sp>
      <p:sp>
        <p:nvSpPr>
          <p:cNvPr id="7" name="Left Arrow 6"/>
          <p:cNvSpPr/>
          <p:nvPr/>
        </p:nvSpPr>
        <p:spPr>
          <a:xfrm flipV="1">
            <a:off x="6084168" y="4725144"/>
            <a:ext cx="864096" cy="21602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scene3d>
              <a:camera prst="orthographicFront"/>
              <a:lightRig rig="glow" dir="tl">
                <a:rot lat="0" lon="0" rev="5400000"/>
              </a:lightRig>
            </a:scene3d>
            <a:sp3d contourW="12700">
              <a:bevelT w="25400" h="25400"/>
              <a:contourClr>
                <a:schemeClr val="accent6">
                  <a:shade val="73000"/>
                </a:schemeClr>
              </a:contourClr>
            </a:sp3d>
          </a:bodyPr>
          <a:lstStyle/>
          <a:p>
            <a:pPr algn="ctr"/>
            <a:endParaRPr lang="fa-IR"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8" name="TextBox 7"/>
          <p:cNvSpPr txBox="1"/>
          <p:nvPr/>
        </p:nvSpPr>
        <p:spPr>
          <a:xfrm>
            <a:off x="3212232" y="629072"/>
            <a:ext cx="5040560" cy="369332"/>
          </a:xfrm>
          <a:prstGeom prst="rect">
            <a:avLst/>
          </a:prstGeom>
          <a:noFill/>
        </p:spPr>
        <p:txBody>
          <a:bodyPr wrap="square" rtlCol="1">
            <a:spAutoFit/>
          </a:bodyPr>
          <a:lstStyle/>
          <a:p>
            <a:endParaRPr lang="fa-IR"/>
          </a:p>
        </p:txBody>
      </p:sp>
      <p:sp>
        <p:nvSpPr>
          <p:cNvPr id="9" name="TextBox 8"/>
          <p:cNvSpPr txBox="1"/>
          <p:nvPr/>
        </p:nvSpPr>
        <p:spPr>
          <a:xfrm>
            <a:off x="3203848" y="0"/>
            <a:ext cx="5040560" cy="646331"/>
          </a:xfrm>
          <a:prstGeom prst="rect">
            <a:avLst/>
          </a:prstGeom>
          <a:noFill/>
        </p:spPr>
        <p:txBody>
          <a:bodyPr wrap="square" rtlCol="1">
            <a:spAutoFit/>
          </a:bodyPr>
          <a:lstStyle/>
          <a:p>
            <a:pPr algn="r"/>
            <a:r>
              <a:rPr lang="fa-IR" sz="3600" dirty="0" smtClean="0"/>
              <a:t>نکات</a:t>
            </a:r>
            <a:endParaRPr lang="fa-IR"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720080"/>
          </a:xfrm>
        </p:spPr>
        <p:txBody>
          <a:bodyPr>
            <a:noAutofit/>
          </a:bodyPr>
          <a:lstStyle/>
          <a:p>
            <a:pPr algn="r"/>
            <a:r>
              <a:rPr lang="ar-SA" sz="2800" b="1" dirty="0" smtClean="0"/>
              <a:t>آزمایشات بخش بیوشیمی ادرار</a:t>
            </a:r>
            <a:r>
              <a:rPr lang="fa-IR" sz="2800" b="1" dirty="0" smtClean="0"/>
              <a:t>که نیاز به ادرار24 ساعته دارد</a:t>
            </a:r>
            <a:r>
              <a:rPr lang="en-US" sz="2800" dirty="0" smtClean="0"/>
              <a:t/>
            </a:r>
            <a:br>
              <a:rPr lang="en-US" sz="2800" dirty="0" smtClean="0"/>
            </a:br>
            <a:endParaRPr lang="fa-IR" sz="2800" dirty="0"/>
          </a:p>
        </p:txBody>
      </p:sp>
      <p:sp>
        <p:nvSpPr>
          <p:cNvPr id="3" name="Content Placeholder 2"/>
          <p:cNvSpPr>
            <a:spLocks noGrp="1"/>
          </p:cNvSpPr>
          <p:nvPr>
            <p:ph idx="1"/>
          </p:nvPr>
        </p:nvSpPr>
        <p:spPr>
          <a:xfrm>
            <a:off x="7308304" y="1196752"/>
            <a:ext cx="1378496" cy="5256584"/>
          </a:xfrm>
        </p:spPr>
        <p:txBody>
          <a:bodyPr>
            <a:normAutofit lnSpcReduction="10000"/>
          </a:bodyPr>
          <a:lstStyle/>
          <a:p>
            <a:pPr>
              <a:buNone/>
            </a:pPr>
            <a:r>
              <a:rPr lang="fa-IR" sz="2000" dirty="0" smtClean="0"/>
              <a:t>آلبومین</a:t>
            </a:r>
          </a:p>
          <a:p>
            <a:pPr>
              <a:buNone/>
            </a:pPr>
            <a:r>
              <a:rPr lang="fa-IR" sz="2000" dirty="0" smtClean="0"/>
              <a:t>کلراید</a:t>
            </a:r>
          </a:p>
          <a:p>
            <a:pPr>
              <a:buNone/>
            </a:pPr>
            <a:r>
              <a:rPr lang="fa-IR" sz="2000" dirty="0" smtClean="0"/>
              <a:t>اگزالات</a:t>
            </a:r>
          </a:p>
          <a:p>
            <a:pPr>
              <a:buNone/>
            </a:pPr>
            <a:r>
              <a:rPr lang="fa-IR" sz="2000" dirty="0" smtClean="0"/>
              <a:t>مس</a:t>
            </a:r>
          </a:p>
          <a:p>
            <a:pPr>
              <a:buNone/>
            </a:pPr>
            <a:r>
              <a:rPr lang="fa-IR" sz="2000" dirty="0" smtClean="0"/>
              <a:t>کراتین</a:t>
            </a:r>
          </a:p>
          <a:p>
            <a:pPr>
              <a:buNone/>
            </a:pPr>
            <a:r>
              <a:rPr lang="fa-IR" sz="2000" dirty="0" smtClean="0"/>
              <a:t>گلبولین</a:t>
            </a:r>
          </a:p>
          <a:p>
            <a:pPr>
              <a:buNone/>
            </a:pPr>
            <a:r>
              <a:rPr lang="fa-IR" sz="2000" dirty="0" smtClean="0"/>
              <a:t>منیزیم</a:t>
            </a:r>
          </a:p>
          <a:p>
            <a:pPr>
              <a:buNone/>
            </a:pPr>
            <a:r>
              <a:rPr lang="fa-IR" sz="2000" dirty="0" smtClean="0"/>
              <a:t>متانفرین</a:t>
            </a:r>
          </a:p>
          <a:p>
            <a:pPr>
              <a:buNone/>
            </a:pPr>
            <a:r>
              <a:rPr lang="fa-IR" sz="2000" dirty="0" smtClean="0"/>
              <a:t>نورمتانفرین</a:t>
            </a:r>
          </a:p>
          <a:p>
            <a:pPr>
              <a:buNone/>
            </a:pPr>
            <a:r>
              <a:rPr lang="fa-IR" sz="2000" dirty="0" smtClean="0"/>
              <a:t>فسفر</a:t>
            </a:r>
          </a:p>
          <a:p>
            <a:pPr>
              <a:buNone/>
            </a:pPr>
            <a:r>
              <a:rPr lang="fa-IR" sz="2000" dirty="0" smtClean="0"/>
              <a:t>پتاسیم</a:t>
            </a:r>
          </a:p>
          <a:p>
            <a:pPr>
              <a:buNone/>
            </a:pPr>
            <a:r>
              <a:rPr lang="fa-IR" sz="2000" dirty="0" smtClean="0"/>
              <a:t>پروتئین</a:t>
            </a:r>
          </a:p>
          <a:p>
            <a:pPr>
              <a:buNone/>
            </a:pPr>
            <a:r>
              <a:rPr lang="fa-IR" sz="2000" dirty="0" smtClean="0"/>
              <a:t>سدیم</a:t>
            </a:r>
          </a:p>
          <a:p>
            <a:pPr>
              <a:buNone/>
            </a:pPr>
            <a:r>
              <a:rPr lang="fa-IR" sz="2000" dirty="0" smtClean="0"/>
              <a:t>اوره</a:t>
            </a:r>
          </a:p>
          <a:p>
            <a:pPr>
              <a:buNone/>
            </a:pPr>
            <a:endParaRPr lang="fa-IR" sz="2000" dirty="0"/>
          </a:p>
        </p:txBody>
      </p:sp>
      <p:sp>
        <p:nvSpPr>
          <p:cNvPr id="4" name="TextBox 3"/>
          <p:cNvSpPr txBox="1"/>
          <p:nvPr/>
        </p:nvSpPr>
        <p:spPr>
          <a:xfrm>
            <a:off x="10476656" y="1196752"/>
            <a:ext cx="184731" cy="369332"/>
          </a:xfrm>
          <a:prstGeom prst="rect">
            <a:avLst/>
          </a:prstGeom>
          <a:noFill/>
        </p:spPr>
        <p:txBody>
          <a:bodyPr wrap="none" rtlCol="1">
            <a:spAutoFit/>
          </a:bodyPr>
          <a:lstStyle/>
          <a:p>
            <a:endParaRPr lang="fa-IR" dirty="0"/>
          </a:p>
        </p:txBody>
      </p:sp>
      <p:sp>
        <p:nvSpPr>
          <p:cNvPr id="5" name="TextBox 4"/>
          <p:cNvSpPr txBox="1"/>
          <p:nvPr/>
        </p:nvSpPr>
        <p:spPr>
          <a:xfrm>
            <a:off x="3275856" y="1052736"/>
            <a:ext cx="1656184" cy="5909310"/>
          </a:xfrm>
          <a:prstGeom prst="rect">
            <a:avLst/>
          </a:prstGeom>
          <a:noFill/>
        </p:spPr>
        <p:txBody>
          <a:bodyPr wrap="square" rtlCol="1">
            <a:spAutoFit/>
          </a:bodyPr>
          <a:lstStyle/>
          <a:p>
            <a:pPr algn="r"/>
            <a:r>
              <a:rPr lang="fa-IR" dirty="0" smtClean="0"/>
              <a:t>اسید اوریک</a:t>
            </a:r>
          </a:p>
          <a:p>
            <a:pPr algn="r"/>
            <a:r>
              <a:rPr lang="fa-IR" dirty="0" smtClean="0"/>
              <a:t>میکروالبومین</a:t>
            </a:r>
          </a:p>
          <a:p>
            <a:pPr algn="r"/>
            <a:r>
              <a:rPr lang="fa-IR" dirty="0" smtClean="0"/>
              <a:t>زینک</a:t>
            </a:r>
          </a:p>
          <a:p>
            <a:pPr algn="r"/>
            <a:r>
              <a:rPr lang="fa-IR" dirty="0" smtClean="0"/>
              <a:t>آمیلاز</a:t>
            </a:r>
          </a:p>
          <a:p>
            <a:pPr algn="r"/>
            <a:r>
              <a:rPr lang="fa-IR" dirty="0" smtClean="0"/>
              <a:t>آمینوائولینیک اسید</a:t>
            </a:r>
          </a:p>
          <a:p>
            <a:pPr algn="r"/>
            <a:r>
              <a:rPr lang="fa-IR" dirty="0" smtClean="0"/>
              <a:t>فلزات سنگین</a:t>
            </a:r>
          </a:p>
          <a:p>
            <a:pPr algn="r"/>
            <a:r>
              <a:rPr lang="fa-IR" dirty="0" smtClean="0"/>
              <a:t>هیستامین</a:t>
            </a:r>
          </a:p>
          <a:p>
            <a:pPr algn="r"/>
            <a:r>
              <a:rPr lang="fa-IR" dirty="0" smtClean="0"/>
              <a:t>لیزوزیم</a:t>
            </a:r>
          </a:p>
          <a:p>
            <a:pPr algn="r"/>
            <a:r>
              <a:rPr lang="fa-IR" dirty="0" smtClean="0"/>
              <a:t>متیل مالونیک اسید</a:t>
            </a:r>
          </a:p>
          <a:p>
            <a:pPr algn="r"/>
            <a:r>
              <a:rPr lang="fa-IR" dirty="0" smtClean="0"/>
              <a:t>موکوپلی ساکارید</a:t>
            </a:r>
          </a:p>
          <a:p>
            <a:pPr algn="r"/>
            <a:r>
              <a:rPr lang="fa-IR" dirty="0" smtClean="0"/>
              <a:t>پورفوبیلینوژن</a:t>
            </a:r>
          </a:p>
          <a:p>
            <a:pPr algn="r"/>
            <a:r>
              <a:rPr lang="fa-IR" dirty="0" smtClean="0"/>
              <a:t>پورفیرین</a:t>
            </a:r>
          </a:p>
          <a:p>
            <a:pPr algn="r"/>
            <a:r>
              <a:rPr lang="fa-IR" dirty="0" smtClean="0"/>
              <a:t>الکتروفورزپروتئین</a:t>
            </a:r>
          </a:p>
          <a:p>
            <a:pPr algn="r"/>
            <a:r>
              <a:rPr lang="fa-IR" dirty="0" smtClean="0"/>
              <a:t>آلدوسترون</a:t>
            </a:r>
          </a:p>
          <a:p>
            <a:pPr algn="r"/>
            <a:r>
              <a:rPr lang="fa-IR" dirty="0" smtClean="0"/>
              <a:t>گورتیزول</a:t>
            </a:r>
          </a:p>
          <a:p>
            <a:pPr algn="r"/>
            <a:r>
              <a:rPr lang="fa-IR" dirty="0" smtClean="0"/>
              <a:t>کلسیم</a:t>
            </a:r>
          </a:p>
          <a:p>
            <a:pPr algn="r"/>
            <a:r>
              <a:rPr lang="fa-IR" dirty="0" smtClean="0"/>
              <a:t>سیترات</a:t>
            </a:r>
          </a:p>
          <a:p>
            <a:pPr algn="r"/>
            <a:r>
              <a:rPr lang="fa-IR" dirty="0" smtClean="0"/>
              <a:t>وانیلیل مندلیک </a:t>
            </a:r>
            <a:r>
              <a:rPr lang="en-US" dirty="0" smtClean="0"/>
              <a:t>(VMA</a:t>
            </a:r>
            <a:r>
              <a:rPr lang="fa-IR" dirty="0" smtClean="0"/>
              <a:t>اسید(</a:t>
            </a:r>
          </a:p>
          <a:p>
            <a:pPr algn="r"/>
            <a:endParaRPr lang="fa-IR" dirty="0" smtClean="0"/>
          </a:p>
          <a:p>
            <a:pPr algn="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نحوه ی جمع اوری ادرار </a:t>
            </a:r>
            <a:br>
              <a:rPr lang="fa-IR" dirty="0" smtClean="0"/>
            </a:br>
            <a:endParaRPr lang="en-US" dirty="0"/>
          </a:p>
        </p:txBody>
      </p:sp>
      <p:sp>
        <p:nvSpPr>
          <p:cNvPr id="3" name="Content Placeholder 2"/>
          <p:cNvSpPr>
            <a:spLocks noGrp="1"/>
          </p:cNvSpPr>
          <p:nvPr>
            <p:ph idx="1"/>
          </p:nvPr>
        </p:nvSpPr>
        <p:spPr/>
        <p:txBody>
          <a:bodyPr>
            <a:normAutofit/>
          </a:bodyPr>
          <a:lstStyle/>
          <a:p>
            <a:pPr algn="r">
              <a:buFont typeface="Wingdings" pitchFamily="2" charset="2"/>
              <a:buChar char="Ø"/>
            </a:pPr>
            <a:r>
              <a:rPr lang="fa-IR" sz="2400" dirty="0" smtClean="0"/>
              <a:t> اولین نمونه ادرار خود را دور بریزید و زمان را یادداشت نمایید.</a:t>
            </a:r>
          </a:p>
          <a:p>
            <a:pPr algn="r">
              <a:buFont typeface="Wingdings" pitchFamily="2" charset="2"/>
              <a:buChar char="Ø"/>
            </a:pPr>
            <a:r>
              <a:rPr lang="fa-IR" sz="2400" dirty="0" smtClean="0"/>
              <a:t> از آن به بعد ادرار خود رادر ظرف مخصوص بریزید.</a:t>
            </a:r>
          </a:p>
          <a:p>
            <a:pPr algn="r">
              <a:buFont typeface="Wingdings" pitchFamily="2" charset="2"/>
              <a:buChar char="Ø"/>
            </a:pPr>
            <a:r>
              <a:rPr lang="fa-IR" sz="2400" dirty="0" smtClean="0"/>
              <a:t>ریختن ادرار در ظرف را تا ۲۴ ساعت از زمان دور ریختن نمونه اول ادامه دهید.</a:t>
            </a:r>
          </a:p>
          <a:p>
            <a:pPr algn="r">
              <a:buFont typeface="Wingdings" pitchFamily="2" charset="2"/>
              <a:buChar char="Ø"/>
            </a:pPr>
            <a:r>
              <a:rPr lang="fa-IR" sz="2400" dirty="0" smtClean="0"/>
              <a:t>نمونه روز بعد ( روز دوم ) را نیز درست در همان زمانی که نمونه صبح روز اول را دور ریخته در داخل ظرف مخصوص بریزید.</a:t>
            </a:r>
          </a:p>
          <a:p>
            <a:pPr algn="r">
              <a:buFont typeface="Wingdings" pitchFamily="2" charset="2"/>
              <a:buChar char="Ø"/>
            </a:pPr>
            <a:r>
              <a:rPr lang="fa-IR" sz="2400" dirty="0" smtClean="0"/>
              <a:t>ظرف حاوی نمونه را در اسرع وقت به آزمایشگاه منتقل کنید.</a:t>
            </a:r>
          </a:p>
          <a:p>
            <a:pPr algn="r">
              <a:buNone/>
            </a:pPr>
            <a:r>
              <a:rPr lang="fa-IR" sz="2400" dirty="0" smtClean="0"/>
              <a:t>مثال: نمونه ادرار ساعت ۷ صبح روزاول را دور ریخته و نمونه های بعد از آن را (هر چند بار ) تا ساعت ۷ صبح روز بعد در ظرف مخصوص بریزید و ادرار ساعت ۷ صبح روز دوم را نیز در ظرف مخصوص بریزید.</a:t>
            </a:r>
          </a:p>
          <a:p>
            <a:pPr algn="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نکات جمع آوری ادرار</a:t>
            </a:r>
            <a:endParaRPr lang="fa-IR" dirty="0"/>
          </a:p>
        </p:txBody>
      </p:sp>
      <p:sp>
        <p:nvSpPr>
          <p:cNvPr id="3" name="Content Placeholder 2"/>
          <p:cNvSpPr>
            <a:spLocks noGrp="1"/>
          </p:cNvSpPr>
          <p:nvPr>
            <p:ph idx="1"/>
          </p:nvPr>
        </p:nvSpPr>
        <p:spPr/>
        <p:txBody>
          <a:bodyPr>
            <a:normAutofit fontScale="92500"/>
          </a:bodyPr>
          <a:lstStyle/>
          <a:p>
            <a:pPr>
              <a:lnSpc>
                <a:spcPct val="110000"/>
              </a:lnSpc>
              <a:buFont typeface="Wingdings" pitchFamily="2" charset="2"/>
              <a:buChar char="Ø"/>
            </a:pPr>
            <a:r>
              <a:rPr lang="fa-IR" sz="2400" dirty="0" smtClean="0"/>
              <a:t>از2الی 3 روز قبل از جمع آوری نمونه ادرار از مصرف زیاد مواد غذایی که دارای ویتامین </a:t>
            </a:r>
            <a:r>
              <a:rPr lang="en-US" sz="2400" dirty="0" smtClean="0"/>
              <a:t>C </a:t>
            </a:r>
            <a:r>
              <a:rPr lang="fa-IR" sz="2400" dirty="0" smtClean="0"/>
              <a:t>از جمله مرکبات تازه (مانند لیموشیرین، پرتقال، گریپ فروت، لیمو شیرین، اسفناج، توت فرنگی، گوجه فرنگی) خودداری کنید.</a:t>
            </a:r>
            <a:br>
              <a:rPr lang="fa-IR" sz="2400" dirty="0" smtClean="0"/>
            </a:br>
            <a:r>
              <a:rPr lang="fa-IR" sz="2400" dirty="0" smtClean="0"/>
              <a:t>قرص ویتامین </a:t>
            </a:r>
            <a:r>
              <a:rPr lang="en-US" sz="2400" dirty="0" smtClean="0"/>
              <a:t>C - </a:t>
            </a:r>
            <a:r>
              <a:rPr lang="fa-IR" sz="2400" dirty="0" smtClean="0"/>
              <a:t>از 2  الی 3 روز قبل از جمع آوری نمونه ادرار مصرف نشود.</a:t>
            </a:r>
          </a:p>
          <a:p>
            <a:pPr>
              <a:lnSpc>
                <a:spcPct val="110000"/>
              </a:lnSpc>
              <a:buFont typeface="Wingdings" pitchFamily="2" charset="2"/>
              <a:buChar char="Ø"/>
            </a:pPr>
            <a:r>
              <a:rPr lang="fa-IR" sz="2400" dirty="0" smtClean="0"/>
              <a:t>خوردن و اشامیدن در شرایط نرمال همیشگی باشد.</a:t>
            </a:r>
          </a:p>
          <a:p>
            <a:pPr>
              <a:lnSpc>
                <a:spcPct val="110000"/>
              </a:lnSpc>
              <a:buFont typeface="Wingdings" pitchFamily="2" charset="2"/>
              <a:buChar char="Ø"/>
            </a:pPr>
            <a:r>
              <a:rPr lang="fa-IR" sz="2400" dirty="0" smtClean="0"/>
              <a:t>ﭼﻨﺎﻧﭽﻪ ﻣﻲ ﺑﺎﻳﺴﺖ آزﻣﺎﻳﺶ ، </a:t>
            </a:r>
            <a:r>
              <a:rPr lang="en-US" sz="2400" dirty="0" smtClean="0"/>
              <a:t> VMA</a:t>
            </a:r>
            <a:r>
              <a:rPr lang="fa-IR" sz="2400" dirty="0" smtClean="0"/>
              <a:t>، ﻣﺘﺎﻧﻔﺮﻳﻦ، ﻧﻮرﻣﺘﺎﻧﻔﺮﻳﻦ اﻧﺠﺎم شود  از ﭼﻨﺪ روز ﻗﺒﻞ،ازﺧﻮردن ﺑﺮﺧﻲ ﻏﺬاﻫﺎ ﻣﺜﻞ ﭼﺎي، ﻗﻬﻮه، ﻛﺎﻛﺎﺋﻮ، واﻧﻴﻞ وﺷﻜﻼت ،داروﻫﺎﻳﻲ ﻣﺜﻞ ﻛﺎﻓﺌﻴﻦ،اﭘﻲ ﻧﻔﺮﻳﻦ، ﻟﻮودوﭘﺎ، ﻟﻴﺘﻴﻢ، ﻧﻴﺘﺮوﮔﻠﻴﺴﻴﺮﻳﻦ، ﻛﻠﻮﻧﻴﺪﻳﻦ، اﻳﻤﻲ ﭘﺮاﻣﻴﻦ،ﻣﺎده حاجب رادیوگرافی یدارخود داری شود.</a:t>
            </a:r>
          </a:p>
          <a:p>
            <a:pPr lvl="0">
              <a:buFont typeface="Wingdings" pitchFamily="2" charset="2"/>
              <a:buChar char="Ø"/>
            </a:pPr>
            <a:r>
              <a:rPr lang="ar-SA" sz="2400" dirty="0" smtClean="0"/>
              <a:t>نیاز به ناشتایی نمی باشد</a:t>
            </a:r>
            <a:r>
              <a:rPr lang="en-US" sz="2400" dirty="0" smtClean="0"/>
              <a:t>.</a:t>
            </a:r>
          </a:p>
          <a:p>
            <a:pPr>
              <a:lnSpc>
                <a:spcPct val="110000"/>
              </a:lnSpc>
              <a:buNone/>
            </a:pPr>
            <a:endParaRPr lang="fa-IR" sz="2400" dirty="0" smtClean="0"/>
          </a:p>
          <a:p>
            <a:pPr>
              <a:lnSpc>
                <a:spcPct val="200000"/>
              </a:lnSpc>
              <a:buNone/>
            </a:pPr>
            <a:endParaRPr lang="fa-IR" sz="24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1321</TotalTime>
  <Words>3073</Words>
  <Application>Microsoft Office PowerPoint</Application>
  <PresentationFormat>On-screen Show (4:3)</PresentationFormat>
  <Paragraphs>310</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Solstice</vt:lpstr>
      <vt:lpstr>Slide 1</vt:lpstr>
      <vt:lpstr>عناوین</vt:lpstr>
      <vt:lpstr>مواد دفعی در ادرار</vt:lpstr>
      <vt:lpstr>حجم ادرار</vt:lpstr>
      <vt:lpstr>اهمیت کلینیکی تست ادرار24 ساعته</vt:lpstr>
      <vt:lpstr> </vt:lpstr>
      <vt:lpstr>آزمایشات بخش بیوشیمی ادرارکه نیاز به ادرار24 ساعته دارد </vt:lpstr>
      <vt:lpstr>نحوه ی جمع اوری ادرار  </vt:lpstr>
      <vt:lpstr>نکات جمع آوری ادرار</vt:lpstr>
      <vt:lpstr>Slide 10</vt:lpstr>
      <vt:lpstr>نگهدارنده های ادرار24 ساعته</vt:lpstr>
      <vt:lpstr>اندازه گیری پروتئین ها ی ادرار </vt:lpstr>
      <vt:lpstr>تست های اندازه گیری پروتئین های ادرار</vt:lpstr>
      <vt:lpstr>تست های مناسب برای پروتئین ها</vt:lpstr>
      <vt:lpstr>1- استفاده از روش سولفوسالیسیلیک اسید </vt:lpstr>
      <vt:lpstr>روش انجام آزمایش</vt:lpstr>
      <vt:lpstr>Slide 17</vt:lpstr>
      <vt:lpstr>2-استفاده از حرارت و اسيد استيک</vt:lpstr>
      <vt:lpstr>روش کار</vt:lpstr>
      <vt:lpstr>Slide 20</vt:lpstr>
      <vt:lpstr>Slide 21</vt:lpstr>
      <vt:lpstr>Slide 22</vt:lpstr>
      <vt:lpstr>3-آزمايش تري‌كلرو استيک اسيد((TCA</vt:lpstr>
      <vt:lpstr>نکات و روش کار</vt:lpstr>
      <vt:lpstr>نکات و روش کار</vt:lpstr>
      <vt:lpstr>Slide 26</vt:lpstr>
      <vt:lpstr>Slide 27</vt:lpstr>
      <vt:lpstr>نتايج مثبت و منفي كاذب</vt:lpstr>
      <vt:lpstr>پروتئين بنس جونز و روشهای تشخیص آن</vt:lpstr>
      <vt:lpstr>روش های تشخیص پروتئین بنس جونز</vt:lpstr>
      <vt:lpstr> روش رسوب با استفاده از حرارت</vt:lpstr>
      <vt:lpstr>آزمايش تولوئن سولفونيک اسيد</vt:lpstr>
      <vt:lpstr>روش‌هاي روتین اندازه گیری پروتئین در آزمايشگاه‌هاي تشخيص طبي ايران</vt:lpstr>
      <vt:lpstr>کاتکول آمین ها</vt:lpstr>
      <vt:lpstr>علت سنجش کاتکول آمین ها</vt:lpstr>
      <vt:lpstr>نحوه ی انجام تست وانیلیل مندیلیک اسید</vt:lpstr>
      <vt:lpstr>نکات</vt:lpstr>
      <vt:lpstr>مقادیر طبیعی کاتکول آمین ها و متابولیت های آنها</vt:lpstr>
      <vt:lpstr>Slide 39</vt:lpstr>
    </vt:vector>
  </TitlesOfParts>
  <Company>NPSoft.ir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NPSoft</dc:creator>
  <cp:lastModifiedBy>Ramin Shahmoradi</cp:lastModifiedBy>
  <cp:revision>153</cp:revision>
  <dcterms:created xsi:type="dcterms:W3CDTF">2018-01-09T09:32:40Z</dcterms:created>
  <dcterms:modified xsi:type="dcterms:W3CDTF">2018-02-01T07:16:22Z</dcterms:modified>
</cp:coreProperties>
</file>