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6C28167-BD74-4D14-88B3-B83D231DB450}" type="datetimeFigureOut">
              <a:rPr lang="fa-IR" smtClean="0"/>
              <a:pPr/>
              <a:t>12/23/1442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F26C05C-247A-42CD-987B-28485D7BA0F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34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6C05C-247A-42CD-987B-28485D7BA0FD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165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D558-1F2F-4234-AD93-1A35EAFACE2E}" type="datetime8">
              <a:rPr lang="fa-IR" smtClean="0"/>
              <a:t>اوت 1، 21</a:t>
            </a:fld>
            <a:endParaRPr lang="fa-I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DBBC-62BB-424F-BF49-11E6B64F07CF}" type="datetime8">
              <a:rPr lang="fa-IR" smtClean="0"/>
              <a:t>اوت 1،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3CD-7C18-4FB4-95C5-85A02CD60B4E}" type="datetime8">
              <a:rPr lang="fa-IR" smtClean="0"/>
              <a:t>اوت 1،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44A9-55F6-4174-AE7C-74AF054D6E21}" type="datetime8">
              <a:rPr lang="fa-IR" smtClean="0"/>
              <a:t>اوت 1،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FC9F-BD45-4F0E-8AA5-D5DB89284A91}" type="datetime8">
              <a:rPr lang="fa-IR" smtClean="0"/>
              <a:t>اوت 1،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a-I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7D09-50EA-45CB-8680-FECA40D94FE9}" type="datetime8">
              <a:rPr lang="fa-IR" smtClean="0"/>
              <a:t>اوت 1،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9F782-72D9-4C0C-BBC0-6382AA940816}" type="datetime8">
              <a:rPr lang="fa-IR" smtClean="0"/>
              <a:t>اوت 1، 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41AB0-297A-4763-91CE-63DEE65E549A}" type="datetime8">
              <a:rPr lang="fa-IR" smtClean="0"/>
              <a:t>اوت 1، 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C7B55-9A11-45B9-99D5-F5C9ABC27043}" type="datetime8">
              <a:rPr lang="fa-IR" smtClean="0"/>
              <a:t>اوت 1، 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B8E5-8EF0-4982-884B-1577FDA05747}" type="datetime8">
              <a:rPr lang="fa-IR" smtClean="0"/>
              <a:t>اوت 1،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6944-4826-49B5-A4BF-BA1E6BB3BBC9}" type="datetime8">
              <a:rPr lang="fa-IR" smtClean="0"/>
              <a:t>اوت 1،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6AF2AD1-B352-4641-9CD5-DEB8163465FA}" type="datetime8">
              <a:rPr lang="fa-IR" smtClean="0"/>
              <a:t>اوت 1، 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F446C5C-5294-4CC7-B318-B005A801E311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r" rtl="1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r" rtl="1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r" rtl="1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r" rtl="1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63579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endParaRPr lang="fa-IR" sz="44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fa-IR" sz="44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fa-IR" sz="44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fa-IR" sz="44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fa-IR" sz="44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fa-IR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بیوشیمی </a:t>
            </a:r>
            <a:r>
              <a:rPr lang="fa-IR" sz="4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بالینی و بیوشیمیست های بالینی</a:t>
            </a:r>
          </a:p>
          <a:p>
            <a:pPr marL="0" indent="0" algn="ctr">
              <a:buNone/>
              <a:defRPr/>
            </a:pPr>
            <a:endParaRPr lang="fa-IR" sz="2800" b="1" dirty="0" smtClean="0">
              <a:solidFill>
                <a:schemeClr val="tx2">
                  <a:lumMod val="85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fa-IR" sz="2800" b="1" dirty="0" smtClean="0">
                <a:solidFill>
                  <a:schemeClr val="tx2">
                    <a:lumMod val="85000"/>
                  </a:schemeClr>
                </a:solidFill>
                <a:latin typeface="Times New Roman" panose="02020603050405020304" pitchFamily="18" charset="0"/>
              </a:rPr>
              <a:t>ارائه </a:t>
            </a:r>
            <a:r>
              <a:rPr lang="fa-IR" sz="2800" b="1" dirty="0">
                <a:solidFill>
                  <a:schemeClr val="tx2">
                    <a:lumMod val="85000"/>
                  </a:schemeClr>
                </a:solidFill>
                <a:latin typeface="Times New Roman" panose="02020603050405020304" pitchFamily="18" charset="0"/>
              </a:rPr>
              <a:t>دهنده:</a:t>
            </a:r>
          </a:p>
          <a:p>
            <a:pPr marL="0" indent="0" algn="ctr">
              <a:buNone/>
              <a:defRPr/>
            </a:pPr>
            <a:r>
              <a:rPr lang="fa-IR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دکتر </a:t>
            </a:r>
            <a:r>
              <a:rPr lang="fa-IR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زهره رحیمی ، استاد بیوشیمی بالینی</a:t>
            </a:r>
          </a:p>
          <a:p>
            <a:pPr marL="0" indent="0" algn="ctr">
              <a:buNone/>
              <a:defRPr/>
            </a:pPr>
            <a:r>
              <a:rPr lang="fa-IR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دانشگاه علوم پزشکی کرمانشاه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endParaRPr lang="en-US" dirty="0"/>
          </a:p>
          <a:p>
            <a:pPr algn="ctr" rtl="0"/>
            <a:endParaRPr lang="fa-IR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5720" y="6215082"/>
            <a:ext cx="4572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91" y="282539"/>
            <a:ext cx="2395017" cy="272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967287"/>
          </a:xfrm>
        </p:spPr>
        <p:txBody>
          <a:bodyPr/>
          <a:lstStyle/>
          <a:p>
            <a:pPr algn="just" rtl="1">
              <a:defRPr/>
            </a:pPr>
            <a:r>
              <a:rPr lang="fa-IR" b="1" dirty="0" smtClean="0">
                <a:solidFill>
                  <a:schemeClr val="bg1"/>
                </a:solidFill>
                <a:effectLst/>
              </a:rPr>
              <a:t>5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تشکیل جلسات ژورنال کلاب و مرور کتاب و وبینارهای آموزشی-پژوهشی. 6) لحاظ نمودن درخواست دانشجویان در تغییرات کوریکولوم جدید دوره دکترای تخصصی و نیز در کوریکولوم قدیم با تغییر دروس اختیاری براساس نیاز و درخواست دانشجویان.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7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626225"/>
          </a:xfrm>
        </p:spPr>
        <p:txBody>
          <a:bodyPr/>
          <a:lstStyle/>
          <a:p>
            <a:pPr algn="just" rtl="1">
              <a:defRPr/>
            </a:pPr>
            <a:endParaRPr lang="fa-IR" b="1" dirty="0" smtClean="0">
              <a:effectLst/>
            </a:endParaRPr>
          </a:p>
          <a:p>
            <a:pPr algn="just" rtl="1">
              <a:defRPr/>
            </a:pPr>
            <a:r>
              <a:rPr lang="fa-IR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توانمندیها </a:t>
            </a:r>
            <a:r>
              <a:rPr lang="fa-I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و صلاحیتهای مورد انتظار از دانش آموختگان: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توانمندی مدیریت بخش های بیوشیمی و کنترل کیفی آزمایشگاهها از جمله آزمایشگاه مرجع سلامت و مسئولیتهای مدیریتی درمراکز آموزشی، پژوهشی و صنعتی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توانایی تدریس دروس بیوشیمی به دانشجویان رشته بیوشیمی و رشته های پزشکی و پیراپزشکی و علوم پایه پزشکی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043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050"/>
            <a:ext cx="8686800" cy="5111750"/>
          </a:xfrm>
        </p:spPr>
        <p:txBody>
          <a:bodyPr/>
          <a:lstStyle/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توانایی راه اندازی شرکتهای دانش بنیان و مراکز رشد فناوری، واحدهای تولیدی و صنعتی و تولید،تجاری سازی و بازار یابی محصولات مرتبط با رشته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داشتن مهارت در فرایندهای آزمایشگاهی، راه اندازی تستهای جدید آزمایشگاهی مرتبط، کمک به تشخیص بیماریها، پایش روشهای درمانی بر اساس روشهای آزمایشگاهی در راستای کمک به بهبود بیماری و تفسیر تستهای آزمایشگاهی و ارزیابی متدولوژیک آنالیتها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انجام طرحهای تحقیقاتی و توسعه ای در مراکز رشد و مراکز صنعتی و تولیدی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24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626225"/>
          </a:xfrm>
        </p:spPr>
        <p:txBody>
          <a:bodyPr/>
          <a:lstStyle/>
          <a:p>
            <a:pPr algn="just" rtl="1">
              <a:defRPr/>
            </a:pPr>
            <a:r>
              <a:rPr lang="fa-I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کارشناسی ارشد بیوشیمی بالینی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رسالت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تربیت کارشناسان ارشد بیوشیمی بالینی کارآمد که با حضور در آزمایشگاههای بالینی در ارتقا کیفیت خدمات آزمایشگاهی، روز آمد نمودن روشها، گسترش تحقیقات مستقل و گروهی، آموزش تکنیسین ها و کاردان ها و کنترل کیفی آزمایشگاهها نقش کلیدی ایفا کنند.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تربیت کارشناسان ارشد بیوشیمی بالینی لایق، متعهد و کارآمد که بازوهای اصلی مراکز تحقیقاتی دانشگاهی و خصوصی در پژوهشهای کاربردی و علوم پایه پزشکی باشند.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35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626225"/>
          </a:xfrm>
        </p:spPr>
        <p:txBody>
          <a:bodyPr/>
          <a:lstStyle/>
          <a:p>
            <a:pPr algn="just" rtl="1">
              <a:defRPr/>
            </a:pPr>
            <a:r>
              <a:rPr lang="fa-IR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اهداف</a:t>
            </a:r>
            <a:endParaRPr lang="en-US" altLang="en-US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 و دانش عمومی در زمینه اساس سلولی و مولکولی بیوشیمی</a:t>
            </a:r>
            <a:endParaRPr lang="en-US" alt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با بیوشیمی بالینی و تشخیص مولکولی</a:t>
            </a:r>
            <a:endParaRPr lang="en-US" alt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و توانمندی استفاده از منابع علمی الکترونیکی و غیرالکترونیکی</a:t>
            </a: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با روش تحقیق، طراحی پروپوزال اولیه تحقیقاتی و پروپوزال نویسی</a:t>
            </a:r>
            <a:endParaRPr lang="en-US" alt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265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9036050" cy="6626225"/>
          </a:xfrm>
        </p:spPr>
        <p:txBody>
          <a:bodyPr/>
          <a:lstStyle/>
          <a:p>
            <a:pPr algn="just" rtl="1">
              <a:defRPr/>
            </a:pPr>
            <a:endParaRPr lang="fa-IR" b="1" dirty="0" smtClean="0">
              <a:effectLst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و کاربرد روشهای تحقیقاتی مختلف و به روز علمی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و توانایی انجام کنترل کیفی و ارزیابی نتایج آن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آشنایی با تستهای جدید و راه اندازی آنها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توانایی انتشار نتایج علمی طرحهای تحقیقاتی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تربیت متخصصان با توانمتدیهای ذکر شده در فوق از میان دانشجویان متقاضی خارجی در سطح فراملی بویژه جهت اشتغال و خدمت در کشورهای همسایه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endParaRPr lang="en-US" dirty="0" smtClean="0"/>
          </a:p>
          <a:p>
            <a:pPr algn="r" rtl="1">
              <a:defRPr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599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07950" y="188913"/>
            <a:ext cx="8856663" cy="6553200"/>
          </a:xfrm>
        </p:spPr>
        <p:txBody>
          <a:bodyPr/>
          <a:lstStyle/>
          <a:p>
            <a:pPr algn="just" rtl="1">
              <a:defRPr/>
            </a:pPr>
            <a:endParaRPr lang="fa-IR" altLang="en-US" dirty="0" smtClean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توانمندیها و صلاحیتهای مورد انتظار از دانش آموختگان:</a:t>
            </a:r>
            <a:endParaRPr lang="en-US" altLang="en-US" dirty="0" smtClean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ارائه خدمات بیوشیمی بالینی در آزمایشگاههای تشخیص طبی</a:t>
            </a:r>
            <a:endParaRPr lang="en-US" altLang="en-US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آموزش دروس نظری و عملی بیوشیمی بالینی برای دانشجویان مقاطع کاردانی و کارشناسی</a:t>
            </a:r>
            <a:endParaRPr lang="en-US" altLang="en-US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altLang="en-US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توانایی انجام و همکاری در طرحهای تحقیقاتی مرتبط با رشته</a:t>
            </a:r>
            <a:endParaRPr lang="en-US" altLang="en-US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749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384301"/>
          </a:xfrm>
        </p:spPr>
        <p:txBody>
          <a:bodyPr/>
          <a:lstStyle/>
          <a:p>
            <a:pPr algn="r" rtl="1">
              <a:defRPr/>
            </a:pPr>
            <a:r>
              <a:rPr lang="fa-IR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پیشنهادات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050"/>
            <a:ext cx="9036050" cy="5949950"/>
          </a:xfrm>
        </p:spPr>
        <p:txBody>
          <a:bodyPr/>
          <a:lstStyle/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</a:rPr>
              <a:t>1. 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شرکت دانشجویان در دوره های تابستانه آشنایی با مراحل تولید محصولات شرکتهای دارویی و صنایع غذایی و گذراندن دوره های کارورزی تحت نظارت اساتید مرتبط از طریق واحد رشد و فناوری دانشگاهها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شرکت دانشجویان در دوره های تابستانه و گذراندن دوره های کارورزی  در آزمایشگاههای بیمارستانها و آزمایشگاه رفرانس 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کمک و همراهی دانشجویان دکترا در پروپوزال-پایان نامه های دانشجویان کارشناسی ارشد با هماهنگی استاد راهنما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برگزاری دوره های فلوشیپ و پسا دکترای بیوشیمی بالینی در دانشگاههای  دارای مقطع دکترای تخصصی بیوشیمی بالینی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02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88913"/>
            <a:ext cx="8928100" cy="6553200"/>
          </a:xfrm>
        </p:spPr>
        <p:txBody>
          <a:bodyPr/>
          <a:lstStyle/>
          <a:p>
            <a:pPr algn="just" rtl="1">
              <a:defRPr/>
            </a:pPr>
            <a:endParaRPr lang="fa-IR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تعریف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بیوشیمی بالینی، شاخه ای از پزشکی آزمایشگاهی است که با اندازه گیری مواد شیمیایی طبیعی و غیر طبیعی در خون، ادرار و سایر مایعات بدن سروکار دارد. نتایج این تستها جهت تشخیص مشکلات سلامت، تعیین پیش آگهی بیماری و هدایت روند درمان یک بیمار مفید بوده و بکار می رود.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بیوشیمیست های بالینی دانشمندان دارای مدرک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می باشند که دوره آموزشی پسا دکترا را در آزمایشگاههای پزشکی طی کرده اند و توانایی مدیریت کیفی سیستمهای آزمایشگاهی (تمام جنبه های فرایند تست، پیش آنالیز و پس آنالیز) را دارند.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بیوشیمیست های بالینی در دانشگاهها، بیمارستانها، آزمایشگاههای رفرانس و صنعت کار می کنند و با سایر حرف مانند پزشکان، پرستاران، تکنولوژیست ها، دانشجویان و پرسنل تجاری در تعامل هستند.</a:t>
            </a:r>
          </a:p>
          <a:p>
            <a:pPr algn="just" rtl="1"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55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algn="r" rtl="1">
              <a:defRPr/>
            </a:pPr>
            <a:r>
              <a:rPr lang="fa-IR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مسئولیتهای یک بیوشیمیست بالینی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399806"/>
            <a:ext cx="9144000" cy="5805487"/>
          </a:xfrm>
        </p:spPr>
        <p:txBody>
          <a:bodyPr/>
          <a:lstStyle/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</a:rPr>
              <a:t>1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تفسیر تستهای آزمایشگاهی برای غربالگری، تشخیص، مدیریت و مونیتورینگ فرایند بیماریها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تفسیر و تعیین فواصل مرجع و مقادیربحرانی (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پایه گذاری، گسترش و مونیتورینگ الگوریتم تستها و راهنماهای مراقبت از بیماران در مشورت با همکاران بالینی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گسترش روندهای آزمایشگاهی با کیفیت بالا براساس استانداردهای تجربی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تعیین مقادیر بالقوه علمی و پزشکی تستهای جدید، ارزیابی تستهای موجود در جهت بهینه سازی مرافبت از بیمار و منابع سلامت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آموزش و تحقیق</a:t>
            </a:r>
          </a:p>
          <a:p>
            <a:pPr algn="r" rtl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679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6742113"/>
          </a:xfrm>
        </p:spPr>
        <p:txBody>
          <a:bodyPr/>
          <a:lstStyle/>
          <a:p>
            <a:pPr algn="r" rtl="1">
              <a:defRPr/>
            </a:pPr>
            <a:endParaRPr lang="fa-IR" dirty="0" smtClean="0"/>
          </a:p>
          <a:p>
            <a:pPr algn="just" rtl="1">
              <a:defRPr/>
            </a:pPr>
            <a:endParaRPr lang="fa-IR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endParaRPr lang="fa-I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هدایت تحقیق بسمت تعیین نقش غذاها و مواد غذایی، داروها، هورمونها و سایر مواد در بافتها و فرایندهای حیاتی ارگانیسمهای زنده، تعیین اثر هورمونها، ویتامینها، آلرژنها، مواد معدنی و آنزیمها، شیمی سلولها و خون، تعیین جنبه های شیمیایی تشکیل آنتی بادیها، مطالعه مکانیسمهای تکامل طبیعی و غیر طبیعی سلولها، تنفس و هضم، تهیه ترکیبات داروسازی صنعتی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686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888"/>
            <a:ext cx="9144000" cy="6626225"/>
          </a:xfrm>
        </p:spPr>
        <p:txBody>
          <a:bodyPr/>
          <a:lstStyle/>
          <a:p>
            <a:pPr algn="r" rtl="1">
              <a:defRPr/>
            </a:pPr>
            <a:endParaRPr lang="fa-IR" b="1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 rtl="1">
              <a:defRPr/>
            </a:pPr>
            <a:r>
              <a:rPr lang="fa-I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محل های اشتغال بیوشیمیست ها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دانشگاهها و دانشکده های پزشکی، مراکز دولتی، </a:t>
            </a:r>
            <a:r>
              <a:rPr lang="fa-I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مراکز پزشکی قانونی ، 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کمپانیهای بیوتکنولوژی، کمپانیهای دارویی، کمپانیهای صنایع غذایی و آرایشی، کمپانیهای گاز و موادمعدنی و نفت 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افراد دارای دکترای تخصصی بیوشیمی بالینی معمولا برای داشتن کارایی بدست آوردن موقعیت شغلی در دانشگاهها و بیمارستانها و آزمایشگاههای تحقیقات صنعتی ، 2 سال دوره پسا دکترا را می گذرانند. برای گرفتن پستهای مدیریتی باید کورسهای اقتصاد ومدیریت را نیز بگذرانند.</a:t>
            </a:r>
          </a:p>
          <a:p>
            <a:pPr algn="just" rtl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10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0"/>
            <a:ext cx="8856662" cy="6858000"/>
          </a:xfrm>
        </p:spPr>
        <p:txBody>
          <a:bodyPr/>
          <a:lstStyle/>
          <a:p>
            <a:pPr algn="just" rtl="1">
              <a:defRPr/>
            </a:pPr>
            <a:endParaRPr lang="fa-IR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کارشناسی و کارشناسی ارشد بیوشیمی بالینی: 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افراد دارای این مدارک بعنوان تکنیسین یا کارشناس آزمایشگاه تحت نظر بیوشیمیستهای ارشد فعالیت نموده و برخی نیز در بخش فروش کمپانیهای بیوتکنولوژی و فارماسیوتیکال کار می کنند.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چون بسیاری از شغلها در بیوشیمی بسیار رقابتی است، یک دانشجو باید تجارب کاری ارزشمند بدست آورد و باید درسالهای آموزش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undergraduate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graduate</a:t>
            </a: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تجارب عملی خوبی کسب کند.</a:t>
            </a: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بسیاری از دانشگاهها در تابستان فرصتهای شغلی برای کمک تحقیقاتی دانشجو را فراهم می کنند. حتی فرستادن دانشجویان به صنایع خصوصی  جهت کسب تجارب کاری و ایجاد شبکه ای جهت آشنایی با کارفرمایان.</a:t>
            </a:r>
          </a:p>
          <a:p>
            <a:pPr algn="r" rtl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583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رسالت و اهداف گروه بیوشیمی بالینی دانشگاه علوم پزشکی کرمانشاه </a:t>
            </a: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4606925"/>
          </a:xfrm>
        </p:spPr>
        <p:txBody>
          <a:bodyPr/>
          <a:lstStyle/>
          <a:p>
            <a:pPr algn="just" rtl="1">
              <a:defRPr/>
            </a:pP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الف. دکترای تخصصی (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بیوشیمی بالینی: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تربیت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متخصصانی که بتوانند در محیطهای آکادمیک بخوبی ودر سطح مطلوب وظایف  آموزشی و پژوهشی خود را انجام دهند.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تربیت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متخصصانی که بتوانند بخوبی پژوهشهای بنیادی-کاربردی در مراکز تحقیقاتی و 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پژوهشکده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های دانشگاهی و غیر دانشگاهی را انجام داده و هدایت کنند.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تربیت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متخصصانی که بتوانند در بخش تحقیق و توسعه صنایع و مراکز تولیدی بعنوان عضو و یا موسس شرکت های دانش بنیان به انجام وظیفه بپردازند و در تولید مواد، کیت و تجهیزات آزمایشگاهی توانمند باشند.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295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81075"/>
            <a:ext cx="8229600" cy="4114800"/>
          </a:xfrm>
        </p:spPr>
        <p:txBody>
          <a:bodyPr/>
          <a:lstStyle/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تربیت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متخصصانی که قادر به تشخیص و تفسیر تستهای آزمایشگاهی بوده و در آزمایشگاههای تشخیص طبی مراکز دولتی و خصوصی، بیمارستانها و مراکز درمانی  بعنوان موسس و مسئول فنی فعالیت نمایند.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تربیت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متخصصانی با دانش قوی بالینی که بتوانند با توجه به توانمندی آزمایشگاهی خود در امر تشخیص بیماری ها و موارد پاتولوژیک مشاوره دهند.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تربیت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متخصصان با توانمتدیهای ذکر شده در فوق از میان دانشجویان متقاضی خارجی در سطح فراملی بویژه جهت اشتغال و خدمت در کشورهای همسایه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48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88"/>
            <a:ext cx="8229600" cy="6553200"/>
          </a:xfrm>
        </p:spPr>
        <p:txBody>
          <a:bodyPr/>
          <a:lstStyle/>
          <a:p>
            <a:pPr algn="just" rtl="1">
              <a:defRPr/>
            </a:pPr>
            <a:endPara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endParaRPr lang="fa-I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defRPr/>
            </a:pP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جهت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تحقق رسالت و اهداف فوق 1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افزودن 1 واحد درس کار آفرینی و ارتباط با صنعت بعنوان پیش نیاز به دروس دوره دکترای تخصصی بیوشیمی بالینی. 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افزودن واحدهای پیش نیاز فیزیوپاتولوژی خون، کلیه و غدد همراه بخشهای مربوطه و بخش کودکان و نورولوژی بصورت پیش نیاز به دروس دوره دکترای تخصصی بیوشیمی بالینی. 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تشکیل گروههای پژوهشی مقاله نویسی که منتج به چاپ چند مقاله شده است. 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نقد و بررسی مقالات چاپ شده 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مرتبط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با بیوشیمی </a:t>
            </a:r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اعضا </a:t>
            </a:r>
            <a:r>
              <a:rPr lang="fa-I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هیئت علمی در گروه واتس آپی بیوشیمی بالینی.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6C5C-5294-4CC7-B318-B005A801E311}" type="slidenum">
              <a:rPr lang="fa-IR" smtClean="0"/>
              <a:pPr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07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3404</TotalTime>
  <Words>1280</Words>
  <Application>Microsoft Office PowerPoint</Application>
  <PresentationFormat>On-screen Show (4:3)</PresentationFormat>
  <Paragraphs>95</Paragraphs>
  <Slides>17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Equity</vt:lpstr>
      <vt:lpstr>       </vt:lpstr>
      <vt:lpstr>PowerPoint Presentation</vt:lpstr>
      <vt:lpstr>مسئولیتهای یک بیوشیمیست بالینی</vt:lpstr>
      <vt:lpstr>PowerPoint Presentation</vt:lpstr>
      <vt:lpstr>PowerPoint Presentation</vt:lpstr>
      <vt:lpstr>PowerPoint Presentation</vt:lpstr>
      <vt:lpstr>رسالت و اهداف گروه بیوشیمی بالینی دانشگاه علوم پزشکی کرمانشاه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پیشنهادات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Endocrinology</dc:title>
  <dc:creator>RAHIMI</dc:creator>
  <cp:lastModifiedBy>a</cp:lastModifiedBy>
  <cp:revision>208</cp:revision>
  <dcterms:created xsi:type="dcterms:W3CDTF">2016-09-18T09:39:24Z</dcterms:created>
  <dcterms:modified xsi:type="dcterms:W3CDTF">2021-08-01T12:37:12Z</dcterms:modified>
</cp:coreProperties>
</file>