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417" r:id="rId2"/>
    <p:sldId id="418" r:id="rId3"/>
    <p:sldId id="420" r:id="rId4"/>
    <p:sldId id="425" r:id="rId5"/>
    <p:sldId id="421" r:id="rId6"/>
    <p:sldId id="423" r:id="rId7"/>
    <p:sldId id="422" r:id="rId8"/>
    <p:sldId id="424" r:id="rId9"/>
    <p:sldId id="426" r:id="rId10"/>
    <p:sldId id="447" r:id="rId11"/>
    <p:sldId id="448" r:id="rId12"/>
    <p:sldId id="449" r:id="rId13"/>
    <p:sldId id="450" r:id="rId14"/>
    <p:sldId id="451" r:id="rId15"/>
    <p:sldId id="433" r:id="rId16"/>
    <p:sldId id="434" r:id="rId17"/>
    <p:sldId id="436" r:id="rId18"/>
    <p:sldId id="435" r:id="rId19"/>
    <p:sldId id="438" r:id="rId20"/>
    <p:sldId id="439" r:id="rId21"/>
    <p:sldId id="440" r:id="rId22"/>
    <p:sldId id="452" r:id="rId23"/>
    <p:sldId id="453" r:id="rId24"/>
    <p:sldId id="441" r:id="rId25"/>
    <p:sldId id="442" r:id="rId26"/>
    <p:sldId id="443" r:id="rId27"/>
    <p:sldId id="444" r:id="rId28"/>
    <p:sldId id="445" r:id="rId29"/>
    <p:sldId id="446"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9452"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0914E600-CEFC-498C-BA19-877982E9A2F3}"/>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xmlns="" id="{7A303F46-8C8D-44B8-9025-1FB424AE54EB}"/>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BDC66A2-F3AA-4ED3-80E1-52B9B1132EC9}"/>
              </a:ext>
            </a:extLst>
          </p:cNvPr>
          <p:cNvSpPr>
            <a:spLocks noGrp="1" noChangeArrowheads="1"/>
          </p:cNvSpPr>
          <p:nvPr>
            <p:ph type="sldNum" sz="quarter" idx="11"/>
          </p:nvPr>
        </p:nvSpPr>
        <p:spPr/>
        <p:txBody>
          <a:bodyPr/>
          <a:lstStyle>
            <a:lvl1pPr>
              <a:defRPr/>
            </a:lvl1pPr>
          </a:lstStyle>
          <a:p>
            <a:fld id="{A4CBE720-691D-4A50-9024-7DF98D464B64}" type="slidenum">
              <a:rPr lang="ar-SA" altLang="en-US"/>
              <a:pPr/>
              <a:t>‹#›</a:t>
            </a:fld>
            <a:endParaRPr lang="en-US" altLang="en-US"/>
          </a:p>
        </p:txBody>
      </p:sp>
      <p:sp>
        <p:nvSpPr>
          <p:cNvPr id="7" name="Rectangle 7">
            <a:extLst>
              <a:ext uri="{FF2B5EF4-FFF2-40B4-BE49-F238E27FC236}">
                <a16:creationId xmlns:a16="http://schemas.microsoft.com/office/drawing/2014/main" xmlns="" id="{D714B5BE-6EB3-4348-887B-6D9031331D03}"/>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9707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1BD88AF-B87E-4707-8613-3A52806BF3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CB760BE-BE03-45EF-9058-7587CF9EA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310A46A-66EB-4731-A025-A725470345D0}"/>
              </a:ext>
            </a:extLst>
          </p:cNvPr>
          <p:cNvSpPr>
            <a:spLocks noGrp="1" noChangeArrowheads="1"/>
          </p:cNvSpPr>
          <p:nvPr>
            <p:ph type="sldNum" sz="quarter" idx="12"/>
          </p:nvPr>
        </p:nvSpPr>
        <p:spPr>
          <a:ln/>
        </p:spPr>
        <p:txBody>
          <a:bodyPr/>
          <a:lstStyle>
            <a:lvl1pPr>
              <a:defRPr/>
            </a:lvl1pPr>
          </a:lstStyle>
          <a:p>
            <a:fld id="{9305FFA2-F88D-41E7-90A6-D2A1812EFA46}" type="slidenum">
              <a:rPr lang="ar-SA" altLang="en-US"/>
              <a:pPr/>
              <a:t>‹#›</a:t>
            </a:fld>
            <a:endParaRPr lang="en-US" altLang="en-US"/>
          </a:p>
        </p:txBody>
      </p:sp>
    </p:spTree>
    <p:extLst>
      <p:ext uri="{BB962C8B-B14F-4D97-AF65-F5344CB8AC3E}">
        <p14:creationId xmlns:p14="http://schemas.microsoft.com/office/powerpoint/2010/main" val="57913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F85C97B-37D0-4843-A1CA-847E3191C3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F7B563D-4469-487A-BB4C-35A44BBFF7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F43D729-41D0-47B0-A3A1-3A7BDB4C7196}"/>
              </a:ext>
            </a:extLst>
          </p:cNvPr>
          <p:cNvSpPr>
            <a:spLocks noGrp="1" noChangeArrowheads="1"/>
          </p:cNvSpPr>
          <p:nvPr>
            <p:ph type="sldNum" sz="quarter" idx="12"/>
          </p:nvPr>
        </p:nvSpPr>
        <p:spPr>
          <a:ln/>
        </p:spPr>
        <p:txBody>
          <a:bodyPr/>
          <a:lstStyle>
            <a:lvl1pPr>
              <a:defRPr/>
            </a:lvl1pPr>
          </a:lstStyle>
          <a:p>
            <a:fld id="{136808C9-6951-4E4B-BA56-5E513980F4CC}" type="slidenum">
              <a:rPr lang="ar-SA" altLang="en-US"/>
              <a:pPr/>
              <a:t>‹#›</a:t>
            </a:fld>
            <a:endParaRPr lang="en-US" altLang="en-US"/>
          </a:p>
        </p:txBody>
      </p:sp>
    </p:spTree>
    <p:extLst>
      <p:ext uri="{BB962C8B-B14F-4D97-AF65-F5344CB8AC3E}">
        <p14:creationId xmlns:p14="http://schemas.microsoft.com/office/powerpoint/2010/main" val="6509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82C2AD5-E2D5-41F4-B5A5-ABACAD2600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2CD1C0F-8ACE-403E-875F-2D1606F90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BCA93C6-6341-41E1-A12F-47D343DCFC4C}"/>
              </a:ext>
            </a:extLst>
          </p:cNvPr>
          <p:cNvSpPr>
            <a:spLocks noGrp="1" noChangeArrowheads="1"/>
          </p:cNvSpPr>
          <p:nvPr>
            <p:ph type="sldNum" sz="quarter" idx="12"/>
          </p:nvPr>
        </p:nvSpPr>
        <p:spPr>
          <a:ln/>
        </p:spPr>
        <p:txBody>
          <a:bodyPr/>
          <a:lstStyle>
            <a:lvl1pPr>
              <a:defRPr/>
            </a:lvl1pPr>
          </a:lstStyle>
          <a:p>
            <a:fld id="{86D98508-1AC9-4FF1-9579-EADB8946BB93}" type="slidenum">
              <a:rPr lang="ar-SA" altLang="en-US"/>
              <a:pPr/>
              <a:t>‹#›</a:t>
            </a:fld>
            <a:endParaRPr lang="en-US" altLang="en-US"/>
          </a:p>
        </p:txBody>
      </p:sp>
    </p:spTree>
    <p:extLst>
      <p:ext uri="{BB962C8B-B14F-4D97-AF65-F5344CB8AC3E}">
        <p14:creationId xmlns:p14="http://schemas.microsoft.com/office/powerpoint/2010/main" val="324334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5671CEC-44A4-4F2F-8660-C216BFB4FE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963FEE1-6C0A-4D79-A6F5-3D482AE889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A2FF5E4-2400-4399-908A-8601C3F09D65}"/>
              </a:ext>
            </a:extLst>
          </p:cNvPr>
          <p:cNvSpPr>
            <a:spLocks noGrp="1" noChangeArrowheads="1"/>
          </p:cNvSpPr>
          <p:nvPr>
            <p:ph type="sldNum" sz="quarter" idx="12"/>
          </p:nvPr>
        </p:nvSpPr>
        <p:spPr>
          <a:ln/>
        </p:spPr>
        <p:txBody>
          <a:bodyPr/>
          <a:lstStyle>
            <a:lvl1pPr>
              <a:defRPr/>
            </a:lvl1pPr>
          </a:lstStyle>
          <a:p>
            <a:fld id="{899DD9A2-5385-48F9-AF39-B64E446AA15C}" type="slidenum">
              <a:rPr lang="ar-SA" altLang="en-US"/>
              <a:pPr/>
              <a:t>‹#›</a:t>
            </a:fld>
            <a:endParaRPr lang="en-US" altLang="en-US"/>
          </a:p>
        </p:txBody>
      </p:sp>
    </p:spTree>
    <p:extLst>
      <p:ext uri="{BB962C8B-B14F-4D97-AF65-F5344CB8AC3E}">
        <p14:creationId xmlns:p14="http://schemas.microsoft.com/office/powerpoint/2010/main" val="222281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3EB1AAE3-906A-42C0-BFAA-9D76A6D9EA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75B08AC-B904-4ACF-BC77-EEB1120FD3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FD19435-BEE2-4AF9-A7FC-0D5D8A819391}"/>
              </a:ext>
            </a:extLst>
          </p:cNvPr>
          <p:cNvSpPr>
            <a:spLocks noGrp="1" noChangeArrowheads="1"/>
          </p:cNvSpPr>
          <p:nvPr>
            <p:ph type="sldNum" sz="quarter" idx="12"/>
          </p:nvPr>
        </p:nvSpPr>
        <p:spPr>
          <a:ln/>
        </p:spPr>
        <p:txBody>
          <a:bodyPr/>
          <a:lstStyle>
            <a:lvl1pPr>
              <a:defRPr/>
            </a:lvl1pPr>
          </a:lstStyle>
          <a:p>
            <a:fld id="{22BE5D5B-E2F4-44B1-AC46-F05CCC48CD81}" type="slidenum">
              <a:rPr lang="ar-SA" altLang="en-US"/>
              <a:pPr/>
              <a:t>‹#›</a:t>
            </a:fld>
            <a:endParaRPr lang="en-US" altLang="en-US"/>
          </a:p>
        </p:txBody>
      </p:sp>
    </p:spTree>
    <p:extLst>
      <p:ext uri="{BB962C8B-B14F-4D97-AF65-F5344CB8AC3E}">
        <p14:creationId xmlns:p14="http://schemas.microsoft.com/office/powerpoint/2010/main" val="357857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F5EFC16-2A47-433F-B812-807D25D697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E8242A68-77EB-4DE0-9312-0E71298504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FA3E68E6-4732-4BC0-85AD-0EB3961C2347}"/>
              </a:ext>
            </a:extLst>
          </p:cNvPr>
          <p:cNvSpPr>
            <a:spLocks noGrp="1" noChangeArrowheads="1"/>
          </p:cNvSpPr>
          <p:nvPr>
            <p:ph type="sldNum" sz="quarter" idx="12"/>
          </p:nvPr>
        </p:nvSpPr>
        <p:spPr>
          <a:ln/>
        </p:spPr>
        <p:txBody>
          <a:bodyPr/>
          <a:lstStyle>
            <a:lvl1pPr>
              <a:defRPr/>
            </a:lvl1pPr>
          </a:lstStyle>
          <a:p>
            <a:fld id="{9E5C9DF7-209C-4877-BBA0-09F1BC5BE811}" type="slidenum">
              <a:rPr lang="ar-SA" altLang="en-US"/>
              <a:pPr/>
              <a:t>‹#›</a:t>
            </a:fld>
            <a:endParaRPr lang="en-US" altLang="en-US"/>
          </a:p>
        </p:txBody>
      </p:sp>
    </p:spTree>
    <p:extLst>
      <p:ext uri="{BB962C8B-B14F-4D97-AF65-F5344CB8AC3E}">
        <p14:creationId xmlns:p14="http://schemas.microsoft.com/office/powerpoint/2010/main" val="169702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4BAD587D-6BA7-4712-AFC1-047EA794AC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6472F0E-B8AD-4AE4-ACC3-7CB373110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FE5E6119-C3F3-47A7-A2D9-237B67BC3C65}"/>
              </a:ext>
            </a:extLst>
          </p:cNvPr>
          <p:cNvSpPr>
            <a:spLocks noGrp="1" noChangeArrowheads="1"/>
          </p:cNvSpPr>
          <p:nvPr>
            <p:ph type="sldNum" sz="quarter" idx="12"/>
          </p:nvPr>
        </p:nvSpPr>
        <p:spPr>
          <a:ln/>
        </p:spPr>
        <p:txBody>
          <a:bodyPr/>
          <a:lstStyle>
            <a:lvl1pPr>
              <a:defRPr/>
            </a:lvl1pPr>
          </a:lstStyle>
          <a:p>
            <a:fld id="{7A35206B-3ADA-4AD3-92C8-CE93FD203F01}" type="slidenum">
              <a:rPr lang="ar-SA" altLang="en-US"/>
              <a:pPr/>
              <a:t>‹#›</a:t>
            </a:fld>
            <a:endParaRPr lang="en-US" altLang="en-US"/>
          </a:p>
        </p:txBody>
      </p:sp>
    </p:spTree>
    <p:extLst>
      <p:ext uri="{BB962C8B-B14F-4D97-AF65-F5344CB8AC3E}">
        <p14:creationId xmlns:p14="http://schemas.microsoft.com/office/powerpoint/2010/main" val="33444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B8B0B8A-2321-4850-80E5-8224F791E0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2626E908-5F89-4D8A-B7EC-A14681E8E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942BA0D0-5A55-4F33-8432-C7E41DF32DBB}"/>
              </a:ext>
            </a:extLst>
          </p:cNvPr>
          <p:cNvSpPr>
            <a:spLocks noGrp="1" noChangeArrowheads="1"/>
          </p:cNvSpPr>
          <p:nvPr>
            <p:ph type="sldNum" sz="quarter" idx="12"/>
          </p:nvPr>
        </p:nvSpPr>
        <p:spPr>
          <a:ln/>
        </p:spPr>
        <p:txBody>
          <a:bodyPr/>
          <a:lstStyle>
            <a:lvl1pPr>
              <a:defRPr/>
            </a:lvl1pPr>
          </a:lstStyle>
          <a:p>
            <a:fld id="{198874DA-C7A8-460D-A81D-A650B52CC3C5}" type="slidenum">
              <a:rPr lang="ar-SA" altLang="en-US"/>
              <a:pPr/>
              <a:t>‹#›</a:t>
            </a:fld>
            <a:endParaRPr lang="en-US" altLang="en-US"/>
          </a:p>
        </p:txBody>
      </p:sp>
    </p:spTree>
    <p:extLst>
      <p:ext uri="{BB962C8B-B14F-4D97-AF65-F5344CB8AC3E}">
        <p14:creationId xmlns:p14="http://schemas.microsoft.com/office/powerpoint/2010/main" val="100242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9E18C77-E335-4460-AF09-18D6AD8BF8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5122FA4-3328-4366-854E-7AD73CDB7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7D4B7D0-6245-4A86-80DA-5608C191793C}"/>
              </a:ext>
            </a:extLst>
          </p:cNvPr>
          <p:cNvSpPr>
            <a:spLocks noGrp="1" noChangeArrowheads="1"/>
          </p:cNvSpPr>
          <p:nvPr>
            <p:ph type="sldNum" sz="quarter" idx="12"/>
          </p:nvPr>
        </p:nvSpPr>
        <p:spPr>
          <a:ln/>
        </p:spPr>
        <p:txBody>
          <a:bodyPr/>
          <a:lstStyle>
            <a:lvl1pPr>
              <a:defRPr/>
            </a:lvl1pPr>
          </a:lstStyle>
          <a:p>
            <a:fld id="{1686B3E9-607E-4A39-B2F8-D8F03302E819}" type="slidenum">
              <a:rPr lang="ar-SA" altLang="en-US"/>
              <a:pPr/>
              <a:t>‹#›</a:t>
            </a:fld>
            <a:endParaRPr lang="en-US" altLang="en-US"/>
          </a:p>
        </p:txBody>
      </p:sp>
    </p:spTree>
    <p:extLst>
      <p:ext uri="{BB962C8B-B14F-4D97-AF65-F5344CB8AC3E}">
        <p14:creationId xmlns:p14="http://schemas.microsoft.com/office/powerpoint/2010/main" val="265879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F0A5DC3-66CC-4007-AE84-EF0FC86472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03D3902-80C9-48E3-84C1-1E7316EA1F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E652B58-BA56-4149-B2E5-0F1401FC93F6}"/>
              </a:ext>
            </a:extLst>
          </p:cNvPr>
          <p:cNvSpPr>
            <a:spLocks noGrp="1" noChangeArrowheads="1"/>
          </p:cNvSpPr>
          <p:nvPr>
            <p:ph type="sldNum" sz="quarter" idx="12"/>
          </p:nvPr>
        </p:nvSpPr>
        <p:spPr>
          <a:ln/>
        </p:spPr>
        <p:txBody>
          <a:bodyPr/>
          <a:lstStyle>
            <a:lvl1pPr>
              <a:defRPr/>
            </a:lvl1pPr>
          </a:lstStyle>
          <a:p>
            <a:fld id="{7320F0A9-CD11-40E9-80B0-7405FADF02DD}" type="slidenum">
              <a:rPr lang="ar-SA" altLang="en-US"/>
              <a:pPr/>
              <a:t>‹#›</a:t>
            </a:fld>
            <a:endParaRPr lang="en-US" altLang="en-US"/>
          </a:p>
        </p:txBody>
      </p:sp>
    </p:spTree>
    <p:extLst>
      <p:ext uri="{BB962C8B-B14F-4D97-AF65-F5344CB8AC3E}">
        <p14:creationId xmlns:p14="http://schemas.microsoft.com/office/powerpoint/2010/main" val="143409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6CDC8DE-DB85-412D-B93C-54823AC99D4A}"/>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xmlns="" id="{117CD326-0E0C-4A91-ADB0-C548478ED8EE}"/>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a16="http://schemas.microsoft.com/office/drawing/2014/main" xmlns="" id="{983D74F8-8DF7-458E-BAAA-D7691744D5C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4101" name="Rectangle 5">
            <a:extLst>
              <a:ext uri="{FF2B5EF4-FFF2-40B4-BE49-F238E27FC236}">
                <a16:creationId xmlns:a16="http://schemas.microsoft.com/office/drawing/2014/main" xmlns="" id="{240A98C4-492C-415C-A85B-C3E44B5D0B3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4102" name="Rectangle 6">
            <a:extLst>
              <a:ext uri="{FF2B5EF4-FFF2-40B4-BE49-F238E27FC236}">
                <a16:creationId xmlns:a16="http://schemas.microsoft.com/office/drawing/2014/main" xmlns="" id="{4A7AC717-2BDB-448C-A1A1-FEE9C7CFA07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AF7DF6DE-46B6-47F1-9863-1C2E3841FA2B}" type="slidenum">
              <a:rPr lang="ar-SA"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8C14F0-1F72-42BE-88DF-380A2DB40D17}"/>
              </a:ext>
            </a:extLst>
          </p:cNvPr>
          <p:cNvSpPr>
            <a:spLocks noGrp="1"/>
          </p:cNvSpPr>
          <p:nvPr>
            <p:ph idx="1"/>
          </p:nvPr>
        </p:nvSpPr>
        <p:spPr>
          <a:xfrm>
            <a:off x="457200" y="115888"/>
            <a:ext cx="8229600" cy="6553200"/>
          </a:xfrm>
        </p:spPr>
        <p:txBody>
          <a:bodyPr/>
          <a:lstStyle/>
          <a:p>
            <a:pPr algn="ctr">
              <a:defRPr/>
            </a:pPr>
            <a:r>
              <a:rPr lang="en-US" sz="4000" b="1" dirty="0">
                <a:solidFill>
                  <a:schemeClr val="tx2">
                    <a:lumMod val="95000"/>
                  </a:schemeClr>
                </a:solidFill>
                <a:effectLst/>
                <a:latin typeface="Times New Roman" panose="02020603050405020304" pitchFamily="18" charset="0"/>
                <a:cs typeface="Times New Roman" panose="02020603050405020304" pitchFamily="18" charset="0"/>
              </a:rPr>
              <a:t>COVID-19 and Renin Angiotensin Aldosterone System: Pathogenesis and Therapy</a:t>
            </a:r>
            <a:endParaRPr lang="en-US" sz="4000" dirty="0">
              <a:solidFill>
                <a:schemeClr val="tx2">
                  <a:lumMod val="95000"/>
                </a:schemeClr>
              </a:solidFill>
              <a:effectLst/>
              <a:latin typeface="Times New Roman" panose="02020603050405020304" pitchFamily="18" charset="0"/>
              <a:cs typeface="Times New Roman" panose="02020603050405020304" pitchFamily="18" charset="0"/>
            </a:endParaRPr>
          </a:p>
          <a:p>
            <a:pPr algn="ctr">
              <a:defRPr/>
            </a:pPr>
            <a:endParaRPr lang="en-US" sz="4000" dirty="0">
              <a:solidFill>
                <a:schemeClr val="tx2">
                  <a:lumMod val="95000"/>
                </a:schemeClr>
              </a:solidFill>
              <a:latin typeface="Times New Roman" panose="02020603050405020304" pitchFamily="18" charset="0"/>
              <a:cs typeface="Times New Roman" panose="02020603050405020304" pitchFamily="18" charset="0"/>
            </a:endParaRPr>
          </a:p>
          <a:p>
            <a:pPr algn="ctr">
              <a:defRPr/>
            </a:pPr>
            <a:r>
              <a:rPr lang="en-US" sz="4000" dirty="0">
                <a:solidFill>
                  <a:schemeClr val="accent3">
                    <a:lumMod val="20000"/>
                    <a:lumOff val="80000"/>
                  </a:schemeClr>
                </a:solidFill>
                <a:latin typeface="Times New Roman" panose="02020603050405020304" pitchFamily="18" charset="0"/>
                <a:cs typeface="Times New Roman" panose="02020603050405020304" pitchFamily="18" charset="0"/>
              </a:rPr>
              <a:t>By</a:t>
            </a:r>
          </a:p>
          <a:p>
            <a:pPr algn="ctr">
              <a:defRPr/>
            </a:pP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Teachers and Students of Clinical Biochemistry Department, Kermanshah University of Medical Sciences</a:t>
            </a:r>
          </a:p>
          <a:p>
            <a:pPr algn="ctr">
              <a:defRPr/>
            </a:pPr>
            <a:endParaRPr lang="en-US" sz="4000"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defRPr/>
            </a:pPr>
            <a:endParaRPr lang="en-US" dirty="0"/>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solidFill>
                  <a:srgbClr val="FFFF00"/>
                </a:solidFill>
                <a:latin typeface="Times New Roman" panose="02020603050405020304" pitchFamily="18" charset="0"/>
                <a:cs typeface="Times New Roman" panose="02020603050405020304" pitchFamily="18" charset="0"/>
              </a:rPr>
              <a:t>ACE2 and COVID-19 pathogenesis</a:t>
            </a:r>
            <a:endParaRPr lang="fa-IR" sz="32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56792"/>
            <a:ext cx="8229600" cy="5112568"/>
          </a:xfrm>
        </p:spPr>
        <p:txBody>
          <a:bodyPr/>
          <a:lstStyle/>
          <a:p>
            <a:pPr>
              <a:buFont typeface="Wingdings" panose="05000000000000000000" pitchFamily="2" charset="2"/>
              <a:buChar char="v"/>
            </a:pPr>
            <a:r>
              <a:rPr lang="en-US" sz="2800" b="1" dirty="0" smtClean="0">
                <a:solidFill>
                  <a:srgbClr val="FFC000"/>
                </a:solidFill>
                <a:latin typeface="Times New Roman" panose="02020603050405020304" pitchFamily="18" charset="0"/>
                <a:cs typeface="Times New Roman" panose="02020603050405020304" pitchFamily="18" charset="0"/>
              </a:rPr>
              <a:t>ACE2</a:t>
            </a: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The discovery of ACE2 as the primary receptor for a novel coronavirus</a:t>
            </a:r>
            <a:r>
              <a:rPr lang="en-US" sz="2000" b="1" dirty="0" smtClean="0">
                <a:solidFill>
                  <a:schemeClr val="tx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sz="2000" b="1" dirty="0" smtClean="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ACE2 is a crucial component of the renin-angiotensin-aldosterone system(RAAS</a:t>
            </a:r>
            <a:r>
              <a:rPr lang="en-US" sz="2000" b="1" dirty="0" smtClean="0">
                <a:solidFill>
                  <a:schemeClr val="tx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sz="2400" b="1" dirty="0">
              <a:solidFill>
                <a:schemeClr val="tx2"/>
              </a:solidFill>
            </a:endParaRPr>
          </a:p>
          <a:p>
            <a:pPr>
              <a:buFont typeface="Wingdings" panose="05000000000000000000" pitchFamily="2" charset="2"/>
              <a:buChar char="§"/>
            </a:pPr>
            <a:endParaRPr lang="en-US" sz="2400" b="1" dirty="0" smtClean="0">
              <a:solidFill>
                <a:schemeClr val="tx2"/>
              </a:solidFill>
            </a:endParaRPr>
          </a:p>
          <a:p>
            <a:pPr>
              <a:buFont typeface="Wingdings" panose="05000000000000000000" pitchFamily="2" charset="2"/>
              <a:buChar char="§"/>
            </a:pPr>
            <a:endParaRPr lang="en-US" sz="2000" b="1" dirty="0">
              <a:solidFill>
                <a:schemeClr val="tx2"/>
              </a:solidFill>
            </a:endParaRPr>
          </a:p>
          <a:p>
            <a:pPr>
              <a:buFont typeface="Wingdings" panose="05000000000000000000" pitchFamily="2" charset="2"/>
              <a:buChar char="§"/>
            </a:pPr>
            <a:endParaRPr lang="en-US" sz="2000" b="1" dirty="0">
              <a:solidFill>
                <a:schemeClr val="tx2"/>
              </a:solidFill>
            </a:endParaRPr>
          </a:p>
          <a:p>
            <a:endParaRPr lang="fa-IR" dirty="0"/>
          </a:p>
        </p:txBody>
      </p:sp>
      <p:pic>
        <p:nvPicPr>
          <p:cNvPr id="4" name="Picture 3"/>
          <p:cNvPicPr>
            <a:picLocks noChangeAspect="1"/>
          </p:cNvPicPr>
          <p:nvPr/>
        </p:nvPicPr>
        <p:blipFill>
          <a:blip r:embed="rId2"/>
          <a:stretch>
            <a:fillRect/>
          </a:stretch>
        </p:blipFill>
        <p:spPr>
          <a:xfrm>
            <a:off x="2051720" y="3861048"/>
            <a:ext cx="4194412" cy="2592288"/>
          </a:xfrm>
          <a:prstGeom prst="rect">
            <a:avLst/>
          </a:prstGeom>
        </p:spPr>
      </p:pic>
    </p:spTree>
    <p:extLst>
      <p:ext uri="{BB962C8B-B14F-4D97-AF65-F5344CB8AC3E}">
        <p14:creationId xmlns:p14="http://schemas.microsoft.com/office/powerpoint/2010/main" val="403309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solidFill>
                  <a:srgbClr val="FFFF00"/>
                </a:solidFill>
                <a:latin typeface="Times New Roman" panose="02020603050405020304" pitchFamily="18" charset="0"/>
                <a:cs typeface="Times New Roman" panose="02020603050405020304" pitchFamily="18" charset="0"/>
              </a:rPr>
              <a:t>ACE2 and COVID-19 pathogenesis</a:t>
            </a:r>
            <a:endParaRPr lang="fa-IR" sz="32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b="1" dirty="0" smtClean="0">
                <a:solidFill>
                  <a:srgbClr val="FFC000"/>
                </a:solidFill>
                <a:latin typeface="Times New Roman" panose="02020603050405020304" pitchFamily="18" charset="0"/>
                <a:cs typeface="Times New Roman" panose="02020603050405020304" pitchFamily="18" charset="0"/>
              </a:rPr>
              <a:t>Distribution </a:t>
            </a:r>
            <a:r>
              <a:rPr lang="en-US" sz="2400" b="1" dirty="0">
                <a:solidFill>
                  <a:srgbClr val="FFC000"/>
                </a:solidFill>
                <a:latin typeface="Times New Roman" panose="02020603050405020304" pitchFamily="18" charset="0"/>
                <a:cs typeface="Times New Roman" panose="02020603050405020304" pitchFamily="18" charset="0"/>
              </a:rPr>
              <a:t>of </a:t>
            </a:r>
            <a:r>
              <a:rPr lang="en-US" sz="2400" b="1" dirty="0" smtClean="0">
                <a:solidFill>
                  <a:srgbClr val="FFC000"/>
                </a:solidFill>
                <a:latin typeface="Times New Roman" panose="02020603050405020304" pitchFamily="18" charset="0"/>
                <a:cs typeface="Times New Roman" panose="02020603050405020304" pitchFamily="18" charset="0"/>
              </a:rPr>
              <a:t>ACE2</a:t>
            </a: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ACE2 is also expressed in  cell types such as type I alveolar cells, bronchial epithelial cells, fibroblasts, endothelial cells and macrophages</a:t>
            </a:r>
            <a:r>
              <a:rPr lang="en-US" sz="2000" b="1" dirty="0" smtClean="0">
                <a:solidFill>
                  <a:schemeClr val="tx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sz="2000" b="1" dirty="0" smtClean="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RAAS and ACE2 activity is high in the lungs</a:t>
            </a:r>
          </a:p>
          <a:p>
            <a:pPr>
              <a:buFont typeface="Wingdings" panose="05000000000000000000" pitchFamily="2" charset="2"/>
              <a:buChar char="§"/>
            </a:pPr>
            <a:endParaRPr lang="en-US" sz="2400" b="1" dirty="0">
              <a:solidFill>
                <a:schemeClr val="tx2"/>
              </a:solidFill>
            </a:endParaRPr>
          </a:p>
          <a:p>
            <a:pPr>
              <a:buFont typeface="Wingdings" panose="05000000000000000000" pitchFamily="2" charset="2"/>
              <a:buChar char="v"/>
            </a:pPr>
            <a:endParaRPr lang="en-US" sz="2400" b="1" dirty="0">
              <a:solidFill>
                <a:schemeClr val="tx2"/>
              </a:solidFill>
            </a:endParaRPr>
          </a:p>
          <a:p>
            <a:endParaRPr lang="fa-IR" dirty="0"/>
          </a:p>
        </p:txBody>
      </p:sp>
      <p:pic>
        <p:nvPicPr>
          <p:cNvPr id="4" name="Picture 3"/>
          <p:cNvPicPr>
            <a:picLocks noChangeAspect="1"/>
          </p:cNvPicPr>
          <p:nvPr/>
        </p:nvPicPr>
        <p:blipFill>
          <a:blip r:embed="rId2"/>
          <a:stretch>
            <a:fillRect/>
          </a:stretch>
        </p:blipFill>
        <p:spPr>
          <a:xfrm>
            <a:off x="2061956" y="4149080"/>
            <a:ext cx="5020088" cy="2448504"/>
          </a:xfrm>
          <a:prstGeom prst="rect">
            <a:avLst/>
          </a:prstGeom>
        </p:spPr>
      </p:pic>
    </p:spTree>
    <p:extLst>
      <p:ext uri="{BB962C8B-B14F-4D97-AF65-F5344CB8AC3E}">
        <p14:creationId xmlns:p14="http://schemas.microsoft.com/office/powerpoint/2010/main" val="1590643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solidFill>
                  <a:srgbClr val="FFFF00"/>
                </a:solidFill>
                <a:latin typeface="Times New Roman" panose="02020603050405020304" pitchFamily="18" charset="0"/>
                <a:cs typeface="Times New Roman" panose="02020603050405020304" pitchFamily="18" charset="0"/>
              </a:rPr>
              <a:t>ACE2 and COVID-19 pathogenesis</a:t>
            </a:r>
            <a:endParaRPr lang="fa-IR" sz="32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84784"/>
            <a:ext cx="8229600" cy="5112568"/>
          </a:xfrm>
        </p:spPr>
        <p:txBody>
          <a:bodyPr/>
          <a:lstStyle/>
          <a:p>
            <a:pPr>
              <a:buFont typeface="Wingdings" panose="05000000000000000000" pitchFamily="2" charset="2"/>
              <a:buChar char="v"/>
            </a:pPr>
            <a:r>
              <a:rPr lang="en-US" sz="2400" b="1" dirty="0">
                <a:solidFill>
                  <a:srgbClr val="FFC000"/>
                </a:solidFill>
                <a:latin typeface="Times New Roman" panose="02020603050405020304" pitchFamily="18" charset="0"/>
                <a:cs typeface="Times New Roman" panose="02020603050405020304" pitchFamily="18" charset="0"/>
              </a:rPr>
              <a:t>The effect of COVID19 on </a:t>
            </a:r>
            <a:r>
              <a:rPr lang="en-US" sz="2400" b="1" dirty="0" smtClean="0">
                <a:solidFill>
                  <a:srgbClr val="FFC000"/>
                </a:solidFill>
                <a:latin typeface="Times New Roman" panose="02020603050405020304" pitchFamily="18" charset="0"/>
                <a:cs typeface="Times New Roman" panose="02020603050405020304" pitchFamily="18" charset="0"/>
              </a:rPr>
              <a:t>ACE2</a:t>
            </a:r>
          </a:p>
          <a:p>
            <a:pPr>
              <a:buFont typeface="Wingdings" panose="05000000000000000000" pitchFamily="2" charset="2"/>
              <a:buChar char="v"/>
            </a:pPr>
            <a:endParaRPr lang="en-US" sz="2400" b="1" dirty="0" smtClean="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The affinity between the binding of the S1 </a:t>
            </a:r>
            <a:r>
              <a:rPr lang="en-US" sz="2000" b="1" dirty="0" smtClean="0">
                <a:solidFill>
                  <a:schemeClr val="tx2"/>
                </a:solidFill>
                <a:latin typeface="Times New Roman" panose="02020603050405020304" pitchFamily="18" charset="0"/>
                <a:cs typeface="Times New Roman" panose="02020603050405020304" pitchFamily="18" charset="0"/>
              </a:rPr>
              <a:t>subunit and </a:t>
            </a:r>
            <a:r>
              <a:rPr lang="en-US" sz="2000" b="1" dirty="0">
                <a:solidFill>
                  <a:schemeClr val="tx2"/>
                </a:solidFill>
                <a:latin typeface="Times New Roman" panose="02020603050405020304" pitchFamily="18" charset="0"/>
                <a:cs typeface="Times New Roman" panose="02020603050405020304" pitchFamily="18" charset="0"/>
              </a:rPr>
              <a:t>the host ACE2 receptor determines the host susceptibility to SARS-CoV2 infection</a:t>
            </a:r>
            <a:r>
              <a:rPr lang="en-US" sz="2000" b="1" dirty="0" smtClean="0">
                <a:solidFill>
                  <a:schemeClr val="tx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sz="2000" b="1" dirty="0" smtClean="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SARS-COV2 uses ACE2 as RBD for its S protein. As a result, increased ACE2 expression can increase </a:t>
            </a:r>
            <a:r>
              <a:rPr lang="en-US" sz="2000" b="1" dirty="0" smtClean="0">
                <a:solidFill>
                  <a:schemeClr val="tx2"/>
                </a:solidFill>
                <a:latin typeface="Times New Roman" panose="02020603050405020304" pitchFamily="18" charset="0"/>
                <a:cs typeface="Times New Roman" panose="02020603050405020304" pitchFamily="18" charset="0"/>
              </a:rPr>
              <a:t>SARS-CoV</a:t>
            </a:r>
            <a:r>
              <a:rPr lang="en-US" sz="2000" b="1" dirty="0">
                <a:solidFill>
                  <a:schemeClr val="tx2"/>
                </a:solidFill>
                <a:latin typeface="Times New Roman" panose="02020603050405020304" pitchFamily="18" charset="0"/>
                <a:cs typeface="Times New Roman" panose="02020603050405020304" pitchFamily="18" charset="0"/>
              </a:rPr>
              <a:t>2</a:t>
            </a:r>
            <a:r>
              <a:rPr lang="en-US" sz="2000" b="1" dirty="0" smtClean="0">
                <a:solidFill>
                  <a:schemeClr val="tx2"/>
                </a:solidFill>
                <a:latin typeface="Times New Roman" panose="02020603050405020304" pitchFamily="18" charset="0"/>
                <a:cs typeface="Times New Roman" panose="02020603050405020304" pitchFamily="18" charset="0"/>
              </a:rPr>
              <a:t> </a:t>
            </a:r>
            <a:r>
              <a:rPr lang="en-US" sz="2000" b="1" dirty="0">
                <a:solidFill>
                  <a:schemeClr val="tx2"/>
                </a:solidFill>
                <a:latin typeface="Times New Roman" panose="02020603050405020304" pitchFamily="18" charset="0"/>
                <a:cs typeface="Times New Roman" panose="02020603050405020304" pitchFamily="18" charset="0"/>
              </a:rPr>
              <a:t>infection</a:t>
            </a:r>
            <a:r>
              <a:rPr lang="en-US" sz="2000" b="1" dirty="0" smtClean="0">
                <a:solidFill>
                  <a:schemeClr val="tx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sz="2000" b="1" dirty="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solidFill>
                  <a:schemeClr val="tx2"/>
                </a:solidFill>
                <a:latin typeface="Times New Roman" panose="02020603050405020304" pitchFamily="18" charset="0"/>
                <a:cs typeface="Times New Roman" panose="02020603050405020304" pitchFamily="18" charset="0"/>
              </a:rPr>
              <a:t>It is suggested that decreased pulmonary ACE2 activity associated with the expression of cytokines may play a role in the pathogenesis of pneumonia.</a:t>
            </a:r>
            <a:endParaRPr lang="en-US" sz="2400" b="1" dirty="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b="1" dirty="0">
              <a:solidFill>
                <a:schemeClr val="tx2"/>
              </a:solidFill>
            </a:endParaRPr>
          </a:p>
          <a:p>
            <a:endParaRPr lang="en-US" sz="2400" b="1" dirty="0">
              <a:solidFill>
                <a:srgbClr val="FFC000"/>
              </a:solidFill>
            </a:endParaRPr>
          </a:p>
          <a:p>
            <a:endParaRPr lang="fa-IR" dirty="0"/>
          </a:p>
        </p:txBody>
      </p:sp>
    </p:spTree>
    <p:extLst>
      <p:ext uri="{BB962C8B-B14F-4D97-AF65-F5344CB8AC3E}">
        <p14:creationId xmlns:p14="http://schemas.microsoft.com/office/powerpoint/2010/main" val="325475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solidFill>
                  <a:srgbClr val="FFFF00"/>
                </a:solidFill>
                <a:latin typeface="Times New Roman" panose="02020603050405020304" pitchFamily="18" charset="0"/>
                <a:cs typeface="Times New Roman" panose="02020603050405020304" pitchFamily="18" charset="0"/>
              </a:rPr>
              <a:t>ACE2 and COVID-19 pathogenesis</a:t>
            </a:r>
            <a:endParaRPr lang="fa-IR" sz="32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b="1" dirty="0">
                <a:solidFill>
                  <a:srgbClr val="FFC000"/>
                </a:solidFill>
              </a:rPr>
              <a:t>Decreased ACE2 receptor</a:t>
            </a:r>
            <a:endParaRPr lang="fa-IR" sz="2400" b="1" dirty="0">
              <a:solidFill>
                <a:srgbClr val="FFC000"/>
              </a:solidFill>
            </a:endParaRPr>
          </a:p>
        </p:txBody>
      </p:sp>
      <p:pic>
        <p:nvPicPr>
          <p:cNvPr id="4" name="Picture 3"/>
          <p:cNvPicPr>
            <a:picLocks noChangeAspect="1"/>
          </p:cNvPicPr>
          <p:nvPr/>
        </p:nvPicPr>
        <p:blipFill>
          <a:blip r:embed="rId2"/>
          <a:stretch>
            <a:fillRect/>
          </a:stretch>
        </p:blipFill>
        <p:spPr>
          <a:xfrm>
            <a:off x="1490205" y="2636912"/>
            <a:ext cx="6163590" cy="3907875"/>
          </a:xfrm>
          <a:prstGeom prst="rect">
            <a:avLst/>
          </a:prstGeom>
        </p:spPr>
      </p:pic>
    </p:spTree>
    <p:extLst>
      <p:ext uri="{BB962C8B-B14F-4D97-AF65-F5344CB8AC3E}">
        <p14:creationId xmlns:p14="http://schemas.microsoft.com/office/powerpoint/2010/main" val="121175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solidFill>
                  <a:srgbClr val="FFFF00"/>
                </a:solidFill>
                <a:latin typeface="Times New Roman" panose="02020603050405020304" pitchFamily="18" charset="0"/>
                <a:cs typeface="Times New Roman" panose="02020603050405020304" pitchFamily="18" charset="0"/>
              </a:rPr>
              <a:t>ACE2 and COVID-19 pathogenesis</a:t>
            </a:r>
            <a:endParaRPr lang="fa-IR" sz="32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US" sz="2400" b="1" dirty="0" smtClean="0">
              <a:solidFill>
                <a:schemeClr val="tx2"/>
              </a:solidFill>
            </a:endParaRPr>
          </a:p>
          <a:p>
            <a:pPr>
              <a:buFont typeface="Wingdings" panose="05000000000000000000" pitchFamily="2" charset="2"/>
              <a:buChar char="§"/>
            </a:pPr>
            <a:r>
              <a:rPr lang="en-US" sz="2000" b="1" dirty="0" smtClean="0">
                <a:solidFill>
                  <a:schemeClr val="tx2"/>
                </a:solidFill>
                <a:latin typeface="Times New Roman" panose="02020603050405020304" pitchFamily="18" charset="0"/>
                <a:cs typeface="Times New Roman" panose="02020603050405020304" pitchFamily="18" charset="0"/>
              </a:rPr>
              <a:t>Mesenchymal </a:t>
            </a:r>
            <a:r>
              <a:rPr lang="en-US" sz="2000" b="1" dirty="0">
                <a:solidFill>
                  <a:schemeClr val="tx2"/>
                </a:solidFill>
                <a:latin typeface="Times New Roman" panose="02020603050405020304" pitchFamily="18" charset="0"/>
                <a:cs typeface="Times New Roman" panose="02020603050405020304" pitchFamily="18" charset="0"/>
              </a:rPr>
              <a:t>stem cells (MSCs)-</a:t>
            </a:r>
            <a:r>
              <a:rPr lang="en-US" sz="2000" b="1" dirty="0" smtClean="0">
                <a:solidFill>
                  <a:schemeClr val="tx2"/>
                </a:solidFill>
                <a:latin typeface="Times New Roman" panose="02020603050405020304" pitchFamily="18" charset="0"/>
                <a:cs typeface="Times New Roman" panose="02020603050405020304" pitchFamily="18" charset="0"/>
              </a:rPr>
              <a:t>based immunomodulation treatment </a:t>
            </a:r>
          </a:p>
          <a:p>
            <a:pPr>
              <a:buFont typeface="Wingdings" panose="05000000000000000000" pitchFamily="2" charset="2"/>
              <a:buChar char="v"/>
            </a:pPr>
            <a:endParaRPr lang="en-US" sz="2000" b="1" dirty="0" smtClean="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err="1" smtClean="0">
                <a:solidFill>
                  <a:schemeClr val="tx2"/>
                </a:solidFill>
                <a:latin typeface="Times New Roman" panose="02020603050405020304" pitchFamily="18" charset="0"/>
                <a:cs typeface="Times New Roman" panose="02020603050405020304" pitchFamily="18" charset="0"/>
              </a:rPr>
              <a:t>Hypomethylation</a:t>
            </a:r>
            <a:r>
              <a:rPr lang="en-US" sz="2000" b="1" dirty="0" smtClean="0">
                <a:solidFill>
                  <a:schemeClr val="tx2"/>
                </a:solidFill>
                <a:latin typeface="Times New Roman" panose="02020603050405020304" pitchFamily="18" charset="0"/>
                <a:cs typeface="Times New Roman" panose="02020603050405020304" pitchFamily="18" charset="0"/>
              </a:rPr>
              <a:t> </a:t>
            </a:r>
            <a:r>
              <a:rPr lang="en-US" sz="2000" b="1" dirty="0">
                <a:solidFill>
                  <a:schemeClr val="tx2"/>
                </a:solidFill>
                <a:latin typeface="Times New Roman" panose="02020603050405020304" pitchFamily="18" charset="0"/>
                <a:cs typeface="Times New Roman" panose="02020603050405020304" pitchFamily="18" charset="0"/>
              </a:rPr>
              <a:t>and overexpression of </a:t>
            </a:r>
            <a:r>
              <a:rPr lang="en-US" sz="2000" b="1" dirty="0" smtClean="0">
                <a:solidFill>
                  <a:schemeClr val="tx2"/>
                </a:solidFill>
                <a:latin typeface="Times New Roman" panose="02020603050405020304" pitchFamily="18" charset="0"/>
                <a:cs typeface="Times New Roman" panose="02020603050405020304" pitchFamily="18" charset="0"/>
              </a:rPr>
              <a:t>ACE2</a:t>
            </a:r>
          </a:p>
          <a:p>
            <a:pPr>
              <a:buFont typeface="Wingdings" panose="05000000000000000000" pitchFamily="2" charset="2"/>
              <a:buChar char="v"/>
            </a:pPr>
            <a:endParaRPr lang="fa-IR" sz="2400" b="1" dirty="0">
              <a:solidFill>
                <a:schemeClr val="tx2"/>
              </a:solidFill>
            </a:endParaRPr>
          </a:p>
        </p:txBody>
      </p:sp>
    </p:spTree>
    <p:extLst>
      <p:ext uri="{BB962C8B-B14F-4D97-AF65-F5344CB8AC3E}">
        <p14:creationId xmlns:p14="http://schemas.microsoft.com/office/powerpoint/2010/main" val="179764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i="1" dirty="0">
                <a:solidFill>
                  <a:srgbClr val="FFFF00"/>
                </a:solidFill>
                <a:effectLst/>
              </a:rPr>
              <a:t>COVID-19 and therapy</a:t>
            </a:r>
            <a:r>
              <a:rPr lang="en-US" sz="2800" i="1" dirty="0">
                <a:solidFill>
                  <a:srgbClr val="FF0000"/>
                </a:solidFill>
                <a:effectLst/>
              </a:rPr>
              <a:t/>
            </a:r>
            <a:br>
              <a:rPr lang="en-US" sz="2800" i="1" dirty="0">
                <a:solidFill>
                  <a:srgbClr val="FF0000"/>
                </a:solidFill>
                <a:effectLst/>
              </a:rPr>
            </a:br>
            <a:endParaRPr lang="en-US" sz="2800" i="1" dirty="0">
              <a:solidFill>
                <a:srgbClr val="FF0000"/>
              </a:solidFill>
            </a:endParaRPr>
          </a:p>
        </p:txBody>
      </p:sp>
      <p:sp>
        <p:nvSpPr>
          <p:cNvPr id="3" name="Content Placeholder 2"/>
          <p:cNvSpPr>
            <a:spLocks noGrp="1"/>
          </p:cNvSpPr>
          <p:nvPr>
            <p:ph idx="1"/>
          </p:nvPr>
        </p:nvSpPr>
        <p:spPr>
          <a:xfrm>
            <a:off x="485237" y="1340768"/>
            <a:ext cx="8229600" cy="4536504"/>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The human recombinant ACE2( rhACE2  )</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ACE inhibitors and angiotensin receptor blockers</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Renin Inhibitors  :  </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A ) Beta-adrenergic blockers</a:t>
            </a:r>
          </a:p>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B ) Vitamin D</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Antihyperglycemic drugs and RAAS and COVID-19</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Janus activated kinase (JAK) inhibitors </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Resveratrol </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05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i="1" dirty="0">
                <a:solidFill>
                  <a:srgbClr val="FFFF00"/>
                </a:solidFill>
                <a:effectLst/>
              </a:rPr>
              <a:t>The human recombinant ACE2( rhACE2  )</a:t>
            </a:r>
            <a:r>
              <a:rPr lang="en-US" b="1" dirty="0">
                <a:solidFill>
                  <a:schemeClr val="accent2">
                    <a:lumMod val="60000"/>
                    <a:lumOff val="40000"/>
                  </a:schemeClr>
                </a:solidFill>
                <a:effectLst/>
              </a:rPr>
              <a:t/>
            </a:r>
            <a:br>
              <a:rPr lang="en-US" b="1" dirty="0">
                <a:solidFill>
                  <a:schemeClr val="accent2">
                    <a:lumMod val="60000"/>
                    <a:lumOff val="40000"/>
                  </a:schemeClr>
                </a:solidFill>
                <a:effectLst/>
              </a:rPr>
            </a:br>
            <a:endParaRPr lang="en-US" b="1" dirty="0"/>
          </a:p>
        </p:txBody>
      </p:sp>
      <p:sp>
        <p:nvSpPr>
          <p:cNvPr id="3" name="Content Placeholder 2"/>
          <p:cNvSpPr>
            <a:spLocks noGrp="1"/>
          </p:cNvSpPr>
          <p:nvPr>
            <p:ph idx="1"/>
          </p:nvPr>
        </p:nvSpPr>
        <p:spPr>
          <a:xfrm>
            <a:off x="457200" y="1484784"/>
            <a:ext cx="8229600" cy="4114800"/>
          </a:xfrm>
        </p:spPr>
        <p:txBody>
          <a:bodyPr/>
          <a:lstStyle/>
          <a:p>
            <a:pPr algn="just">
              <a:buFont typeface="Wingdings" panose="05000000000000000000" pitchFamily="2" charset="2"/>
              <a:buChar char="Ø"/>
              <a:defRPr/>
            </a:pPr>
            <a:r>
              <a:rPr lang="en-US" sz="2000" b="1" dirty="0" smtClean="0">
                <a:latin typeface="Times New Roman" panose="02020603050405020304" pitchFamily="18" charset="0"/>
                <a:cs typeface="Times New Roman" panose="02020603050405020304" pitchFamily="18" charset="0"/>
              </a:rPr>
              <a:t>It </a:t>
            </a:r>
            <a:r>
              <a:rPr lang="en-US" sz="2000" b="1" dirty="0">
                <a:latin typeface="Times New Roman" panose="02020603050405020304" pitchFamily="18" charset="0"/>
                <a:cs typeface="Times New Roman" panose="02020603050405020304" pitchFamily="18" charset="0"/>
              </a:rPr>
              <a:t>has been known that the ACE2 has a protective role in ARDS.</a:t>
            </a:r>
          </a:p>
          <a:p>
            <a:pPr algn="just">
              <a:buFont typeface="Wingdings" panose="05000000000000000000" pitchFamily="2" charset="2"/>
              <a:buChar char="Ø"/>
              <a:defRPr/>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Further, the rhACE2 increases the vasculoprotective effects of ACE inhibitors or ARBs.</a:t>
            </a:r>
          </a:p>
          <a:p>
            <a:pPr algn="just">
              <a:buFont typeface="Wingdings" panose="05000000000000000000" pitchFamily="2" charset="2"/>
              <a:buChar char="Ø"/>
              <a:defRPr/>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The ACE2 activity in circulation is significantly increased by rhACE2, along with effective reduction of Ang II levels and increased production Ang 1-7 from Ang II.</a:t>
            </a:r>
          </a:p>
          <a:p>
            <a:pPr algn="just">
              <a:buFont typeface="Wingdings" panose="05000000000000000000" pitchFamily="2" charset="2"/>
              <a:buChar char="Ø"/>
              <a:defRPr/>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Verma et al. suggested a combination therapy by applying GapmeR technology with rhACE2 in treatment of COVID-19 patients</a:t>
            </a:r>
          </a:p>
        </p:txBody>
      </p:sp>
    </p:spTree>
    <p:extLst>
      <p:ext uri="{BB962C8B-B14F-4D97-AF65-F5344CB8AC3E}">
        <p14:creationId xmlns:p14="http://schemas.microsoft.com/office/powerpoint/2010/main" val="300684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400600"/>
          </a:xfrm>
        </p:spPr>
        <p:txBody>
          <a:bodyPr/>
          <a:lstStyle/>
          <a:p>
            <a:pPr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Metalloprotease-17 (ADAM17) in course of the physiological situation and in SARS-</a:t>
            </a:r>
            <a:r>
              <a:rPr lang="en-US" sz="2000" b="1" dirty="0" err="1">
                <a:latin typeface="Times New Roman" panose="02020603050405020304" pitchFamily="18" charset="0"/>
                <a:cs typeface="Times New Roman" panose="02020603050405020304" pitchFamily="18" charset="0"/>
              </a:rPr>
              <a:t>CoV</a:t>
            </a:r>
            <a:r>
              <a:rPr lang="en-US" sz="2000" b="1" dirty="0">
                <a:latin typeface="Times New Roman" panose="02020603050405020304" pitchFamily="18" charset="0"/>
                <a:cs typeface="Times New Roman" panose="02020603050405020304" pitchFamily="18" charset="0"/>
              </a:rPr>
              <a:t> infection can cleave and release the extracellular domain of ACE2 named soluble ACE2 (sACE2) ,that its enzymatic activity is still maintained .</a:t>
            </a:r>
          </a:p>
          <a:p>
            <a:pPr marL="0" indent="0" algn="just">
              <a:buNone/>
              <a:defRPr/>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TMPRSS2 is the other main enzyme that competes with ADAM17 for ACE2 shedding and increases SARS-</a:t>
            </a:r>
            <a:r>
              <a:rPr lang="en-US" sz="2000" b="1" dirty="0" err="1">
                <a:latin typeface="Times New Roman" panose="02020603050405020304" pitchFamily="18" charset="0"/>
                <a:cs typeface="Times New Roman" panose="02020603050405020304" pitchFamily="18" charset="0"/>
              </a:rPr>
              <a:t>CoV</a:t>
            </a:r>
            <a:r>
              <a:rPr lang="en-US" sz="2000" b="1" dirty="0">
                <a:latin typeface="Times New Roman" panose="02020603050405020304" pitchFamily="18" charset="0"/>
                <a:cs typeface="Times New Roman" panose="02020603050405020304" pitchFamily="18" charset="0"/>
              </a:rPr>
              <a:t> entry into host cell. TMPRSS2 enhances the SARS-</a:t>
            </a:r>
            <a:r>
              <a:rPr lang="en-US" sz="2000" b="1" dirty="0" err="1">
                <a:latin typeface="Times New Roman" panose="02020603050405020304" pitchFamily="18" charset="0"/>
                <a:cs typeface="Times New Roman" panose="02020603050405020304" pitchFamily="18" charset="0"/>
              </a:rPr>
              <a:t>CoV</a:t>
            </a:r>
            <a:r>
              <a:rPr lang="en-US" sz="2000" b="1" dirty="0">
                <a:latin typeface="Times New Roman" panose="02020603050405020304" pitchFamily="18" charset="0"/>
                <a:cs typeface="Times New Roman" panose="02020603050405020304" pitchFamily="18" charset="0"/>
              </a:rPr>
              <a:t> entry through ACE2 cleavage, which might increase viral uptake, and SARS-S cleavage, that could activate the S protein of virus for membrane fusion.</a:t>
            </a:r>
          </a:p>
        </p:txBody>
      </p:sp>
    </p:spTree>
    <p:extLst>
      <p:ext uri="{BB962C8B-B14F-4D97-AF65-F5344CB8AC3E}">
        <p14:creationId xmlns:p14="http://schemas.microsoft.com/office/powerpoint/2010/main" val="138675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4114800"/>
          </a:xfrm>
        </p:spPr>
        <p:txBody>
          <a:bodyPr/>
          <a:lstStyle/>
          <a:p>
            <a:pPr algn="just">
              <a:buFont typeface="Wingdings" panose="05000000000000000000" pitchFamily="2" charset="2"/>
              <a:buChar char="Ø"/>
            </a:pPr>
            <a:r>
              <a:rPr lang="en-US" sz="2400" dirty="0"/>
              <a:t> </a:t>
            </a:r>
            <a:r>
              <a:rPr lang="en-US" sz="2000" b="1" dirty="0">
                <a:latin typeface="Times New Roman" panose="02020603050405020304" pitchFamily="18" charset="0"/>
                <a:cs typeface="Times New Roman" panose="02020603050405020304" pitchFamily="18" charset="0"/>
              </a:rPr>
              <a:t>In another approach cyclodextrin (CD)-sACE2 inclusion has been suggested for the treatment of this infection. The CDs, macrocyclic molecules with pyranose units linked by the α-1, 4-glycoside chain, can enclose highly hydrophobic molecules in their hydrophobic cavities and the complex of CD and sACE2 can effectively improve the water solubility of sACE2 and can be effective in drug atomization inhalation. </a:t>
            </a:r>
          </a:p>
        </p:txBody>
      </p:sp>
      <p:pic>
        <p:nvPicPr>
          <p:cNvPr id="4" name="Picture 3"/>
          <p:cNvPicPr>
            <a:picLocks noChangeAspect="1"/>
          </p:cNvPicPr>
          <p:nvPr/>
        </p:nvPicPr>
        <p:blipFill>
          <a:blip r:embed="rId2">
            <a:lum/>
          </a:blip>
          <a:stretch>
            <a:fillRect/>
          </a:stretch>
        </p:blipFill>
        <p:spPr>
          <a:xfrm>
            <a:off x="611560" y="2708920"/>
            <a:ext cx="8064896" cy="4049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696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effectLst/>
              </a:rPr>
              <a:t/>
            </a:r>
            <a:br>
              <a:rPr lang="en-US" sz="2800" b="1" dirty="0">
                <a:effectLst/>
              </a:rPr>
            </a:br>
            <a:r>
              <a:rPr lang="en-US" sz="2800" b="1" dirty="0">
                <a:effectLst/>
              </a:rPr>
              <a:t/>
            </a:r>
            <a:br>
              <a:rPr lang="en-US" sz="2800" b="1" dirty="0">
                <a:effectLst/>
              </a:rPr>
            </a:br>
            <a:r>
              <a:rPr lang="en-US" sz="2400" i="1" dirty="0">
                <a:solidFill>
                  <a:srgbClr val="FFFF00"/>
                </a:solidFill>
                <a:effectLst/>
              </a:rPr>
              <a:t>ACE inhibitors and angiotensin receptor blockers</a:t>
            </a:r>
            <a:r>
              <a:rPr lang="en-US" b="1" dirty="0">
                <a:effectLst/>
              </a:rPr>
              <a:t/>
            </a:r>
            <a:br>
              <a:rPr lang="en-US" b="1" dirty="0">
                <a:effectLst/>
              </a:rPr>
            </a:br>
            <a:r>
              <a:rPr lang="en-US" b="1" dirty="0">
                <a:effectLst/>
              </a:rPr>
              <a:t/>
            </a:r>
            <a:br>
              <a:rPr lang="en-US" b="1" dirty="0">
                <a:effectLst/>
              </a:rPr>
            </a:br>
            <a:endParaRPr lang="en-US" b="1" dirty="0"/>
          </a:p>
        </p:txBody>
      </p:sp>
      <p:sp>
        <p:nvSpPr>
          <p:cNvPr id="3" name="Content Placeholder 2"/>
          <p:cNvSpPr>
            <a:spLocks noGrp="1"/>
          </p:cNvSpPr>
          <p:nvPr>
            <p:ph idx="1"/>
          </p:nvPr>
        </p:nvSpPr>
        <p:spPr>
          <a:xfrm>
            <a:off x="457200" y="1412776"/>
            <a:ext cx="8229600" cy="4114800"/>
          </a:xfrm>
        </p:spPr>
        <p:txBody>
          <a:bodyPr/>
          <a:lstStyle/>
          <a:p>
            <a:pPr algn="just">
              <a:buFont typeface="Wingdings" panose="05000000000000000000" pitchFamily="2" charset="2"/>
              <a:buChar char="ü"/>
            </a:pPr>
            <a:r>
              <a:rPr lang="en-US" sz="2000" b="1" dirty="0" smtClean="0">
                <a:latin typeface="Times New Roman" panose="02020603050405020304" pitchFamily="18" charset="0"/>
                <a:cs typeface="Times New Roman" panose="02020603050405020304" pitchFamily="18" charset="0"/>
              </a:rPr>
              <a:t>Commonly </a:t>
            </a:r>
            <a:r>
              <a:rPr lang="en-US" sz="2000" b="1" dirty="0">
                <a:latin typeface="Times New Roman" panose="02020603050405020304" pitchFamily="18" charset="0"/>
                <a:cs typeface="Times New Roman" panose="02020603050405020304" pitchFamily="18" charset="0"/>
              </a:rPr>
              <a:t>used in treatment of hypertensive patients. These drugs significantly increased the ACE2 and Ang (1–7) level that may suggest the protective effect of these drugs against lung injury by virus.</a:t>
            </a:r>
          </a:p>
          <a:p>
            <a:pPr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losartan</a:t>
            </a:r>
          </a:p>
          <a:p>
            <a:pPr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olmesartan</a:t>
            </a:r>
          </a:p>
          <a:p>
            <a:pPr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 irbesartan</a:t>
            </a:r>
          </a:p>
          <a:p>
            <a:pPr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Telmisartan</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pic>
        <p:nvPicPr>
          <p:cNvPr id="7" name="Picture 2" descr="pack of p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826916"/>
            <a:ext cx="6444208" cy="355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8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DFBC83-8960-4509-A2BE-58548B5735E3}"/>
              </a:ext>
            </a:extLst>
          </p:cNvPr>
          <p:cNvSpPr>
            <a:spLocks noGrp="1"/>
          </p:cNvSpPr>
          <p:nvPr>
            <p:ph idx="1"/>
          </p:nvPr>
        </p:nvSpPr>
        <p:spPr>
          <a:xfrm>
            <a:off x="0" y="0"/>
            <a:ext cx="9036050" cy="6019800"/>
          </a:xfrm>
        </p:spPr>
        <p:txBody>
          <a:bodyPr/>
          <a:lstStyle/>
          <a:p>
            <a:pPr algn="just">
              <a:defRPr/>
            </a:pPr>
            <a:endParaRPr lang="en-US" sz="2800" dirty="0">
              <a:effectLst/>
              <a:latin typeface="Times New Roman" panose="02020603050405020304" pitchFamily="18" charset="0"/>
              <a:cs typeface="Times New Roman" panose="02020603050405020304" pitchFamily="18" charset="0"/>
            </a:endParaRPr>
          </a:p>
          <a:p>
            <a:pPr algn="just">
              <a:defRPr/>
            </a:pPr>
            <a:r>
              <a:rPr lang="en-US" sz="2800" b="1" dirty="0">
                <a:solidFill>
                  <a:schemeClr val="accent3">
                    <a:lumMod val="20000"/>
                    <a:lumOff val="80000"/>
                  </a:schemeClr>
                </a:solidFill>
                <a:effectLst/>
                <a:latin typeface="Times New Roman" panose="02020603050405020304" pitchFamily="18" charset="0"/>
                <a:cs typeface="Times New Roman" panose="02020603050405020304" pitchFamily="18" charset="0"/>
              </a:rPr>
              <a:t>The RAAS pathway overview</a:t>
            </a:r>
          </a:p>
          <a:p>
            <a:pPr algn="just">
              <a:defRPr/>
            </a:pPr>
            <a:r>
              <a:rPr lang="en-US" sz="2800" dirty="0">
                <a:effectLst/>
                <a:latin typeface="Times New Roman" panose="02020603050405020304" pitchFamily="18" charset="0"/>
                <a:cs typeface="Times New Roman" panose="02020603050405020304" pitchFamily="18" charset="0"/>
              </a:rPr>
              <a:t>**</a:t>
            </a:r>
            <a:r>
              <a:rPr lang="en-US" sz="2800" dirty="0">
                <a:solidFill>
                  <a:schemeClr val="tx2"/>
                </a:solidFill>
                <a:effectLst/>
                <a:latin typeface="Times New Roman" panose="02020603050405020304" pitchFamily="18" charset="0"/>
                <a:cs typeface="Times New Roman" panose="02020603050405020304" pitchFamily="18" charset="0"/>
              </a:rPr>
              <a:t>The existence of </a:t>
            </a:r>
            <a:r>
              <a:rPr lang="en-US" sz="2800" dirty="0" err="1">
                <a:solidFill>
                  <a:schemeClr val="tx2"/>
                </a:solidFill>
                <a:effectLst/>
                <a:latin typeface="Times New Roman" panose="02020603050405020304" pitchFamily="18" charset="0"/>
                <a:cs typeface="Times New Roman" panose="02020603050405020304" pitchFamily="18" charset="0"/>
              </a:rPr>
              <a:t>a“local”pulmonary</a:t>
            </a:r>
            <a:r>
              <a:rPr lang="en-US" sz="2800" dirty="0">
                <a:solidFill>
                  <a:schemeClr val="tx2"/>
                </a:solidFill>
                <a:effectLst/>
                <a:latin typeface="Times New Roman" panose="02020603050405020304" pitchFamily="18" charset="0"/>
                <a:cs typeface="Times New Roman" panose="02020603050405020304" pitchFamily="18" charset="0"/>
              </a:rPr>
              <a:t> RAAS that can be differentiated from the “</a:t>
            </a:r>
            <a:r>
              <a:rPr lang="en-US" sz="2800" dirty="0" err="1">
                <a:solidFill>
                  <a:schemeClr val="tx2"/>
                </a:solidFill>
                <a:effectLst/>
                <a:latin typeface="Times New Roman" panose="02020603050405020304" pitchFamily="18" charset="0"/>
                <a:cs typeface="Times New Roman" panose="02020603050405020304" pitchFamily="18" charset="0"/>
              </a:rPr>
              <a:t>systemic”circulating</a:t>
            </a:r>
            <a:r>
              <a:rPr lang="en-US" sz="2800" dirty="0">
                <a:solidFill>
                  <a:schemeClr val="tx2"/>
                </a:solidFill>
                <a:effectLst/>
                <a:latin typeface="Times New Roman" panose="02020603050405020304" pitchFamily="18" charset="0"/>
                <a:cs typeface="Times New Roman" panose="02020603050405020304" pitchFamily="18" charset="0"/>
              </a:rPr>
              <a:t> RAAS. </a:t>
            </a:r>
          </a:p>
          <a:p>
            <a:pPr algn="just">
              <a:defRPr/>
            </a:pPr>
            <a:r>
              <a:rPr lang="en-US" sz="2800" dirty="0">
                <a:solidFill>
                  <a:schemeClr val="tx2"/>
                </a:solidFill>
                <a:latin typeface="Times New Roman" panose="02020603050405020304" pitchFamily="18" charset="0"/>
                <a:cs typeface="Times New Roman" panose="02020603050405020304" pitchFamily="18" charset="0"/>
              </a:rPr>
              <a:t>**</a:t>
            </a:r>
            <a:r>
              <a:rPr lang="en-US" sz="2800" dirty="0">
                <a:solidFill>
                  <a:schemeClr val="tx2"/>
                </a:solidFill>
                <a:effectLst/>
                <a:latin typeface="Times New Roman" panose="02020603050405020304" pitchFamily="18" charset="0"/>
                <a:cs typeface="Times New Roman" panose="02020603050405020304" pitchFamily="18" charset="0"/>
              </a:rPr>
              <a:t>The RAAS components act in two opposite axes: the classical axis composed ACE, Ang II, and AT1R involved in body fluid homeostasis. Also, this axis triggers vasoconstriction and cardiac hypertrophy and produces reactive oxygen species</a:t>
            </a:r>
          </a:p>
          <a:p>
            <a:pPr algn="just">
              <a:defRPr/>
            </a:pPr>
            <a:r>
              <a:rPr lang="en-US" sz="2800" dirty="0">
                <a:solidFill>
                  <a:schemeClr val="tx2"/>
                </a:solidFill>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The alternative axis consists of ACE2, </a:t>
            </a:r>
            <a:r>
              <a:rPr lang="en-US" sz="2800" dirty="0" err="1">
                <a:effectLst/>
                <a:latin typeface="Times New Roman" panose="02020603050405020304" pitchFamily="18" charset="0"/>
                <a:cs typeface="Times New Roman" panose="02020603050405020304" pitchFamily="18" charset="0"/>
              </a:rPr>
              <a:t>Ang</a:t>
            </a:r>
            <a:r>
              <a:rPr lang="en-US" sz="2800" dirty="0">
                <a:effectLst/>
                <a:latin typeface="Times New Roman" panose="02020603050405020304" pitchFamily="18" charset="0"/>
                <a:cs typeface="Times New Roman" panose="02020603050405020304" pitchFamily="18" charset="0"/>
              </a:rPr>
              <a:t>-(1-7), and the Mas receptor, which counter-regulates the classical RAAS axis and has vasodilatory, anti-inflammatory, and anti-thrombotic effects and inhibits the cell growth and ROS production.</a:t>
            </a:r>
            <a:endParaRPr lang="en-US" sz="2800" dirty="0">
              <a:solidFill>
                <a:schemeClr val="tx2"/>
              </a:solidFill>
              <a:latin typeface="Times New Roman" panose="02020603050405020304" pitchFamily="18" charset="0"/>
              <a:cs typeface="Times New Roman" panose="02020603050405020304" pitchFamily="18" charset="0"/>
            </a:endParaRPr>
          </a:p>
          <a:p>
            <a:pPr algn="just">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229600" cy="4114800"/>
          </a:xfrm>
        </p:spPr>
        <p:txBody>
          <a:bodyPr/>
          <a:lstStyle/>
          <a:p>
            <a:pPr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RAAS blockade agents, especially ARBs can modulate both systemic and tissue RAAS. However, rhACE2 that have large molecular size has limited penetrance and activity against tissue RAAS </a:t>
            </a:r>
          </a:p>
        </p:txBody>
      </p:sp>
      <p:pic>
        <p:nvPicPr>
          <p:cNvPr id="5" name="Picture 4"/>
          <p:cNvPicPr>
            <a:picLocks noChangeAspect="1"/>
          </p:cNvPicPr>
          <p:nvPr/>
        </p:nvPicPr>
        <p:blipFill>
          <a:blip r:embed="rId2">
            <a:lum bright="-20000" contrast="20000"/>
          </a:blip>
          <a:stretch>
            <a:fillRect/>
          </a:stretch>
        </p:blipFill>
        <p:spPr>
          <a:xfrm>
            <a:off x="0" y="2453493"/>
            <a:ext cx="9144000" cy="4341836"/>
          </a:xfrm>
          <a:prstGeom prst="rect">
            <a:avLst/>
          </a:prstGeom>
        </p:spPr>
      </p:pic>
    </p:spTree>
    <p:extLst>
      <p:ext uri="{BB962C8B-B14F-4D97-AF65-F5344CB8AC3E}">
        <p14:creationId xmlns:p14="http://schemas.microsoft.com/office/powerpoint/2010/main" val="301204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 y="131022"/>
            <a:ext cx="8229600" cy="1384300"/>
          </a:xfrm>
        </p:spPr>
        <p:txBody>
          <a:bodyPr/>
          <a:lstStyle/>
          <a:p>
            <a:pPr algn="ctr"/>
            <a:r>
              <a:rPr lang="en-US" sz="2800" i="1" dirty="0">
                <a:solidFill>
                  <a:srgbClr val="FFFF00"/>
                </a:solidFill>
                <a:effectLst/>
              </a:rPr>
              <a:t>Renin Inhibitors</a:t>
            </a:r>
            <a:r>
              <a:rPr lang="en-US" dirty="0">
                <a:effectLst/>
              </a:rPr>
              <a:t/>
            </a:r>
            <a:br>
              <a:rPr lang="en-US" dirty="0">
                <a:effectLst/>
              </a:rPr>
            </a:br>
            <a:endParaRPr lang="en-US" dirty="0"/>
          </a:p>
        </p:txBody>
      </p:sp>
      <p:sp>
        <p:nvSpPr>
          <p:cNvPr id="3" name="Content Placeholder 2"/>
          <p:cNvSpPr>
            <a:spLocks noGrp="1"/>
          </p:cNvSpPr>
          <p:nvPr>
            <p:ph idx="1"/>
          </p:nvPr>
        </p:nvSpPr>
        <p:spPr>
          <a:xfrm>
            <a:off x="179512" y="1484784"/>
            <a:ext cx="8229600" cy="4114800"/>
          </a:xfrm>
        </p:spPr>
        <p:txBody>
          <a:bodyPr/>
          <a:lstStyle/>
          <a:p>
            <a:pPr marL="0" lvl="0" indent="0">
              <a:buNone/>
            </a:pPr>
            <a:r>
              <a:rPr lang="en-US" sz="2400" b="1" i="1" dirty="0">
                <a:solidFill>
                  <a:srgbClr val="FFC000"/>
                </a:solidFill>
                <a:latin typeface="Times New Roman" panose="02020603050405020304" pitchFamily="18" charset="0"/>
                <a:cs typeface="Times New Roman" panose="02020603050405020304" pitchFamily="18" charset="0"/>
              </a:rPr>
              <a:t>A)Beta-adrenergic</a:t>
            </a:r>
            <a:r>
              <a:rPr lang="en-US" sz="2400" b="1" i="1" dirty="0">
                <a:solidFill>
                  <a:srgbClr val="FFC000"/>
                </a:solidFill>
                <a:effectLst/>
                <a:latin typeface="Times New Roman" panose="02020603050405020304" pitchFamily="18" charset="0"/>
                <a:cs typeface="Times New Roman" panose="02020603050405020304" pitchFamily="18" charset="0"/>
              </a:rPr>
              <a:t> </a:t>
            </a:r>
            <a:r>
              <a:rPr lang="en-US" sz="2400" b="1" i="1" dirty="0">
                <a:solidFill>
                  <a:srgbClr val="FFC000"/>
                </a:solidFill>
                <a:latin typeface="Times New Roman" panose="02020603050405020304" pitchFamily="18" charset="0"/>
                <a:cs typeface="Times New Roman" panose="02020603050405020304" pitchFamily="18" charset="0"/>
              </a:rPr>
              <a:t>blockers :(</a:t>
            </a:r>
            <a:r>
              <a:rPr lang="en-US" sz="2400" b="1" i="1" dirty="0" err="1">
                <a:solidFill>
                  <a:srgbClr val="FFC000"/>
                </a:solidFill>
                <a:latin typeface="Times New Roman" panose="02020603050405020304" pitchFamily="18" charset="0"/>
                <a:cs typeface="Times New Roman" panose="02020603050405020304" pitchFamily="18" charset="0"/>
              </a:rPr>
              <a:t>aliskiren</a:t>
            </a:r>
            <a:r>
              <a:rPr lang="en-US" sz="2400" b="1" i="1" dirty="0">
                <a:solidFill>
                  <a:srgbClr val="FFC000"/>
                </a:solidFill>
                <a:latin typeface="Times New Roman" panose="02020603050405020304" pitchFamily="18" charset="0"/>
                <a:cs typeface="Times New Roman" panose="02020603050405020304" pitchFamily="18" charset="0"/>
              </a:rPr>
              <a:t>)</a:t>
            </a:r>
          </a:p>
          <a:p>
            <a:pPr marL="0" lvl="0" indent="0">
              <a:buNone/>
            </a:pPr>
            <a:endParaRPr 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Beta-adrenergic </a:t>
            </a:r>
            <a:r>
              <a:rPr lang="en-US" sz="2000" b="1" dirty="0">
                <a:latin typeface="Times New Roman" panose="02020603050405020304" pitchFamily="18" charset="0"/>
                <a:cs typeface="Times New Roman" panose="02020603050405020304" pitchFamily="18" charset="0"/>
              </a:rPr>
              <a:t>blockers reduced mortality rate in patients with septic shock.</a:t>
            </a:r>
          </a:p>
          <a:p>
            <a:pPr lvl="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Renin </a:t>
            </a:r>
            <a:r>
              <a:rPr lang="en-US" sz="2000" b="1" dirty="0">
                <a:latin typeface="Times New Roman" panose="02020603050405020304" pitchFamily="18" charset="0"/>
                <a:cs typeface="Times New Roman" panose="02020603050405020304" pitchFamily="18" charset="0"/>
              </a:rPr>
              <a:t>release from juxtaglomerular cells in the kidneys </a:t>
            </a:r>
          </a:p>
          <a:p>
            <a:pPr lvl="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At low doses, beta-adrenergic blockers might be useful in patients with COVID-19 who have normal blood pressure, as they may decrease the entry of SARS-CoV-2 into the cell.</a:t>
            </a:r>
          </a:p>
          <a:p>
            <a:pPr lvl="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Reduced </a:t>
            </a:r>
            <a:r>
              <a:rPr lang="en-US" sz="2000" b="1" dirty="0">
                <a:latin typeface="Times New Roman" panose="02020603050405020304" pitchFamily="18" charset="0"/>
                <a:cs typeface="Times New Roman" panose="02020603050405020304" pitchFamily="18" charset="0"/>
              </a:rPr>
              <a:t>the mortality rate in ARDS, septic shock, and respiratory failure</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8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i="1" dirty="0">
                <a:solidFill>
                  <a:srgbClr val="FFFF00"/>
                </a:solidFill>
              </a:rPr>
              <a:t>Renin Inhibitors</a:t>
            </a:r>
            <a:endParaRPr lang="fa-IR" sz="2800" i="1" dirty="0">
              <a:solidFill>
                <a:srgbClr val="FFFF00"/>
              </a:solidFill>
            </a:endParaRPr>
          </a:p>
        </p:txBody>
      </p:sp>
      <p:sp>
        <p:nvSpPr>
          <p:cNvPr id="3" name="Content Placeholder 2"/>
          <p:cNvSpPr>
            <a:spLocks noGrp="1"/>
          </p:cNvSpPr>
          <p:nvPr>
            <p:ph idx="1"/>
          </p:nvPr>
        </p:nvSpPr>
        <p:spPr>
          <a:xfrm>
            <a:off x="457200" y="1196752"/>
            <a:ext cx="8229600" cy="4823048"/>
          </a:xfrm>
        </p:spPr>
        <p:txBody>
          <a:bodyPr/>
          <a:lstStyle/>
          <a:p>
            <a:r>
              <a:rPr lang="en-US" sz="2400" i="1" dirty="0">
                <a:solidFill>
                  <a:srgbClr val="FFC000"/>
                </a:solidFill>
              </a:rPr>
              <a:t>B) Vitamin </a:t>
            </a:r>
            <a:r>
              <a:rPr lang="en-US" sz="2400" i="1" dirty="0" smtClean="0">
                <a:solidFill>
                  <a:srgbClr val="FFC000"/>
                </a:solidFill>
              </a:rPr>
              <a:t>D</a:t>
            </a:r>
          </a:p>
          <a:p>
            <a:endParaRPr lang="en-US" sz="2400" i="1" dirty="0">
              <a:solidFill>
                <a:srgbClr val="FFC000"/>
              </a:solidFill>
            </a:endParaRPr>
          </a:p>
          <a:p>
            <a:pPr>
              <a:buFont typeface="Wingdings" panose="05000000000000000000" pitchFamily="2" charset="2"/>
              <a:buChar char="Ø"/>
            </a:pPr>
            <a:r>
              <a:rPr lang="en-US" sz="2000" i="1" dirty="0">
                <a:solidFill>
                  <a:schemeClr val="tx2"/>
                </a:solidFill>
              </a:rPr>
              <a:t>Vitamin D is another regulator of the RAAS, since the vitamin D-vitamin D receptor (VDR) complex suppresses the expression of renin</a:t>
            </a:r>
            <a:r>
              <a:rPr lang="en-US" sz="2000" i="1" dirty="0" smtClean="0">
                <a:solidFill>
                  <a:schemeClr val="tx2"/>
                </a:solidFill>
              </a:rPr>
              <a:t>.</a:t>
            </a:r>
          </a:p>
          <a:p>
            <a:pPr>
              <a:buFont typeface="Wingdings" panose="05000000000000000000" pitchFamily="2" charset="2"/>
              <a:buChar char="Ø"/>
            </a:pPr>
            <a:endParaRPr lang="en-US" sz="2000" i="1" dirty="0">
              <a:solidFill>
                <a:schemeClr val="tx2"/>
              </a:solidFill>
            </a:endParaRPr>
          </a:p>
          <a:p>
            <a:pPr>
              <a:buFont typeface="Wingdings" panose="05000000000000000000" pitchFamily="2" charset="2"/>
              <a:buChar char="Ø"/>
            </a:pPr>
            <a:r>
              <a:rPr lang="en-US" sz="2000" i="1" dirty="0">
                <a:solidFill>
                  <a:schemeClr val="tx2"/>
                </a:solidFill>
              </a:rPr>
              <a:t>The BAL gene expression analysis indicated that the VDR was down-regulated and the enzymes that catabolize 1,25(OH)2-D and its precursor 25(OH)-D were up-regulated in COVID-19 patients compared to controls, which might enhance the renin. Also, some genes in the RAAS-bradykinin system have VDR binding site. Therefore, it has been suggested that some FDA-approved agents which reduce BK production and/or signaling, can decrease renin production through vitamin D, and can reduce HA synthesis through targeting HAS 1-3; however, this hypothesis needs to be tested in the well-designed clinical trials for the treatment of COVID-19.</a:t>
            </a:r>
          </a:p>
          <a:p>
            <a:pPr>
              <a:buFont typeface="Wingdings" panose="05000000000000000000" pitchFamily="2" charset="2"/>
              <a:buChar char="Ø"/>
            </a:pPr>
            <a:endParaRPr lang="en-US" sz="2000" i="1" dirty="0">
              <a:solidFill>
                <a:schemeClr val="tx2"/>
              </a:solidFill>
            </a:endParaRPr>
          </a:p>
          <a:p>
            <a:endParaRPr lang="en-US" sz="2400" i="1" dirty="0">
              <a:solidFill>
                <a:srgbClr val="FFC000"/>
              </a:solidFill>
            </a:endParaRPr>
          </a:p>
          <a:p>
            <a:endParaRPr lang="fa-IR" dirty="0"/>
          </a:p>
        </p:txBody>
      </p:sp>
    </p:spTree>
    <p:extLst>
      <p:ext uri="{BB962C8B-B14F-4D97-AF65-F5344CB8AC3E}">
        <p14:creationId xmlns:p14="http://schemas.microsoft.com/office/powerpoint/2010/main" val="237907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831160"/>
          </a:xfrm>
        </p:spPr>
        <p:txBody>
          <a:bodyPr/>
          <a:lstStyle/>
          <a:p>
            <a:r>
              <a:rPr lang="en-US" b="1" i="1" dirty="0">
                <a:solidFill>
                  <a:srgbClr val="FFC000"/>
                </a:solidFill>
                <a:latin typeface="Times New Roman" panose="02020603050405020304" pitchFamily="18" charset="0"/>
                <a:cs typeface="Times New Roman" panose="02020603050405020304" pitchFamily="18" charset="0"/>
              </a:rPr>
              <a:t>B) Vitamin D</a:t>
            </a: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Vitamin D increases expression of ACE2, which promotes the binding of the virus, it prevents the constriction response of the lung blood vessel in COVID-19, as illustrated in Figure.</a:t>
            </a:r>
          </a:p>
          <a:p>
            <a:pPr>
              <a:buFont typeface="Wingdings" panose="05000000000000000000" pitchFamily="2" charset="2"/>
              <a:buChar char="Ø"/>
            </a:pPr>
            <a:endParaRPr lang="fa-IR" dirty="0"/>
          </a:p>
        </p:txBody>
      </p:sp>
      <p:pic>
        <p:nvPicPr>
          <p:cNvPr id="4" name="Picture 3"/>
          <p:cNvPicPr>
            <a:picLocks noChangeAspect="1"/>
          </p:cNvPicPr>
          <p:nvPr/>
        </p:nvPicPr>
        <p:blipFill>
          <a:blip r:embed="rId2"/>
          <a:stretch>
            <a:fillRect/>
          </a:stretch>
        </p:blipFill>
        <p:spPr>
          <a:xfrm>
            <a:off x="901890" y="1916832"/>
            <a:ext cx="7340220" cy="4752647"/>
          </a:xfrm>
          <a:prstGeom prst="rect">
            <a:avLst/>
          </a:prstGeom>
        </p:spPr>
      </p:pic>
    </p:spTree>
    <p:extLst>
      <p:ext uri="{BB962C8B-B14F-4D97-AF65-F5344CB8AC3E}">
        <p14:creationId xmlns:p14="http://schemas.microsoft.com/office/powerpoint/2010/main" val="103828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C806F-A049-4E5F-AAA6-1504225B8886}"/>
              </a:ext>
            </a:extLst>
          </p:cNvPr>
          <p:cNvSpPr>
            <a:spLocks noGrp="1"/>
          </p:cNvSpPr>
          <p:nvPr>
            <p:ph type="title"/>
          </p:nvPr>
        </p:nvSpPr>
        <p:spPr>
          <a:xfrm>
            <a:off x="395288" y="1196975"/>
            <a:ext cx="8383587" cy="1257300"/>
          </a:xfrm>
        </p:spPr>
        <p:txBody>
          <a:bodyPr>
            <a:normAutofit/>
          </a:bodyPr>
          <a:lstStyle/>
          <a:p>
            <a:pPr algn="ctr">
              <a:defRPr/>
            </a:pPr>
            <a:r>
              <a:rPr lang="en-US" sz="3200" i="1" dirty="0">
                <a:solidFill>
                  <a:srgbClr val="FFC000"/>
                </a:solidFill>
                <a:latin typeface="Times New Roman" panose="02020603050405020304" pitchFamily="18" charset="0"/>
                <a:cs typeface="Times New Roman" panose="02020603050405020304" pitchFamily="18" charset="0"/>
              </a:rPr>
              <a:t>Antihyperglycemic agents, RAAS and COVID-19</a:t>
            </a:r>
          </a:p>
        </p:txBody>
      </p:sp>
      <p:sp>
        <p:nvSpPr>
          <p:cNvPr id="3" name="Content Placeholder 2">
            <a:extLst>
              <a:ext uri="{FF2B5EF4-FFF2-40B4-BE49-F238E27FC236}">
                <a16:creationId xmlns:a16="http://schemas.microsoft.com/office/drawing/2014/main" xmlns="" id="{26264ED3-6B92-4F41-A222-17FD4C417885}"/>
              </a:ext>
            </a:extLst>
          </p:cNvPr>
          <p:cNvSpPr>
            <a:spLocks noGrp="1"/>
          </p:cNvSpPr>
          <p:nvPr>
            <p:ph idx="1"/>
          </p:nvPr>
        </p:nvSpPr>
        <p:spPr>
          <a:xfrm>
            <a:off x="457200" y="2565400"/>
            <a:ext cx="8229600" cy="3454400"/>
          </a:xfrm>
        </p:spPr>
        <p:txBody>
          <a:bodyPr>
            <a:normAutofit lnSpcReduction="10000"/>
          </a:bodyPr>
          <a:lstStyle/>
          <a:p>
            <a:pPr algn="just">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The RAAS plays an essential role in glucose homeostasis</a:t>
            </a:r>
          </a:p>
          <a:p>
            <a:pPr algn="just">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ACE2 might play several roles in glucose homeostasis:</a:t>
            </a:r>
          </a:p>
          <a:p>
            <a:pPr algn="just">
              <a:lnSpc>
                <a:spcPct val="150000"/>
              </a:lnSpc>
              <a:buFont typeface="Wingdings" panose="05000000000000000000" pitchFamily="2" charset="2"/>
              <a:buChar char="§"/>
              <a:defRPr/>
            </a:pPr>
            <a:r>
              <a:rPr lang="en-US" sz="2000" b="1" dirty="0">
                <a:solidFill>
                  <a:schemeClr val="tx2"/>
                </a:solidFill>
                <a:latin typeface="Times New Roman" panose="02020603050405020304" pitchFamily="18" charset="0"/>
                <a:cs typeface="Times New Roman" panose="02020603050405020304" pitchFamily="18" charset="0"/>
              </a:rPr>
              <a:t>ACE2 deficiency leads to altered glucose metabolism</a:t>
            </a:r>
          </a:p>
          <a:p>
            <a:pPr algn="just">
              <a:lnSpc>
                <a:spcPct val="150000"/>
              </a:lnSpc>
              <a:buFont typeface="Wingdings" panose="05000000000000000000" pitchFamily="2" charset="2"/>
              <a:buChar char="§"/>
              <a:defRPr/>
            </a:pPr>
            <a:r>
              <a:rPr lang="en-US" sz="2000" b="1" dirty="0">
                <a:solidFill>
                  <a:schemeClr val="tx2"/>
                </a:solidFill>
                <a:latin typeface="Times New Roman" panose="02020603050405020304" pitchFamily="18" charset="0"/>
                <a:cs typeface="Times New Roman" panose="02020603050405020304" pitchFamily="18" charset="0"/>
              </a:rPr>
              <a:t>Loss of ACE2 increases insulin resistance</a:t>
            </a:r>
          </a:p>
          <a:p>
            <a:pPr algn="just">
              <a:lnSpc>
                <a:spcPct val="150000"/>
              </a:lnSpc>
              <a:buFont typeface="Wingdings" panose="05000000000000000000" pitchFamily="2" charset="2"/>
              <a:buChar char="§"/>
              <a:defRPr/>
            </a:pPr>
            <a:r>
              <a:rPr lang="en-US" sz="2000" b="1" dirty="0">
                <a:solidFill>
                  <a:schemeClr val="tx2"/>
                </a:solidFill>
                <a:latin typeface="Times New Roman" panose="02020603050405020304" pitchFamily="18" charset="0"/>
                <a:cs typeface="Times New Roman" panose="02020603050405020304" pitchFamily="18" charset="0"/>
              </a:rPr>
              <a:t>Hyperglycemia stimulates tissue RAS and vice versa</a:t>
            </a:r>
          </a:p>
          <a:p>
            <a:pPr algn="just">
              <a:lnSpc>
                <a:spcPct val="150000"/>
              </a:lnSpc>
              <a:buFont typeface="Wingdings" panose="05000000000000000000" pitchFamily="2" charset="2"/>
              <a:buChar char="§"/>
              <a:defRPr/>
            </a:pPr>
            <a:r>
              <a:rPr lang="en-US" sz="2000" b="1" dirty="0">
                <a:solidFill>
                  <a:schemeClr val="tx2"/>
                </a:solidFill>
                <a:latin typeface="Times New Roman" panose="02020603050405020304" pitchFamily="18" charset="0"/>
                <a:cs typeface="Times New Roman" panose="02020603050405020304" pitchFamily="18" charset="0"/>
              </a:rPr>
              <a:t>The localization of ACE2 expression in the endocrine part of the pancreas</a:t>
            </a:r>
          </a:p>
        </p:txBody>
      </p:sp>
      <p:sp>
        <p:nvSpPr>
          <p:cNvPr id="4" name="Slide Number Placeholder 3">
            <a:extLst>
              <a:ext uri="{FF2B5EF4-FFF2-40B4-BE49-F238E27FC236}">
                <a16:creationId xmlns:a16="http://schemas.microsoft.com/office/drawing/2014/main" xmlns="" id="{E71DE0E3-5283-4D30-B3D2-4256BBA5AEB4}"/>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F6F56E1-5F3B-4DD5-BED0-9A8EE393C9F5}" type="slidenum">
              <a:rPr lang="en-US" altLang="en-US">
                <a:latin typeface="Arial" panose="020B0604020202020204" pitchFamily="34" charset="0"/>
              </a:rPr>
              <a:pPr/>
              <a:t>24</a:t>
            </a:fld>
            <a:endParaRPr lang="en-US" altLang="en-US">
              <a:latin typeface="Arial" panose="020B0604020202020204" pitchFamily="34" charset="0"/>
            </a:endParaRPr>
          </a:p>
        </p:txBody>
      </p:sp>
    </p:spTree>
    <p:extLst>
      <p:ext uri="{BB962C8B-B14F-4D97-AF65-F5344CB8AC3E}">
        <p14:creationId xmlns:p14="http://schemas.microsoft.com/office/powerpoint/2010/main" val="77047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44DEA-B203-4BE4-84FE-7D84FEF51860}"/>
              </a:ext>
            </a:extLst>
          </p:cNvPr>
          <p:cNvSpPr>
            <a:spLocks noGrp="1"/>
          </p:cNvSpPr>
          <p:nvPr>
            <p:ph type="title"/>
          </p:nvPr>
        </p:nvSpPr>
        <p:spPr>
          <a:xfrm>
            <a:off x="323528" y="548680"/>
            <a:ext cx="8321675" cy="1257300"/>
          </a:xfrm>
        </p:spPr>
        <p:txBody>
          <a:bodyPr>
            <a:normAutofit/>
          </a:bodyPr>
          <a:lstStyle/>
          <a:p>
            <a:pPr algn="ctr">
              <a:defRPr/>
            </a:pPr>
            <a:r>
              <a:rPr lang="en-US" sz="2800" i="1" dirty="0">
                <a:solidFill>
                  <a:srgbClr val="FFC000"/>
                </a:solidFill>
                <a:latin typeface="Times New Roman" panose="02020603050405020304" pitchFamily="18" charset="0"/>
                <a:cs typeface="Times New Roman" panose="02020603050405020304" pitchFamily="18" charset="0"/>
              </a:rPr>
              <a:t>Antihyperglycemic agents, RAAS and COVID-19</a:t>
            </a:r>
            <a:endParaRPr lang="en-US" sz="2800" dirty="0">
              <a:solidFill>
                <a:srgbClr val="FFC000"/>
              </a:solidFill>
            </a:endParaRPr>
          </a:p>
        </p:txBody>
      </p:sp>
      <p:sp>
        <p:nvSpPr>
          <p:cNvPr id="3" name="Content Placeholder 2">
            <a:extLst>
              <a:ext uri="{FF2B5EF4-FFF2-40B4-BE49-F238E27FC236}">
                <a16:creationId xmlns:a16="http://schemas.microsoft.com/office/drawing/2014/main" xmlns="" id="{B9302896-4BC7-4F42-BC6C-1ACEBEF24D83}"/>
              </a:ext>
            </a:extLst>
          </p:cNvPr>
          <p:cNvSpPr>
            <a:spLocks noGrp="1"/>
          </p:cNvSpPr>
          <p:nvPr>
            <p:ph idx="1"/>
          </p:nvPr>
        </p:nvSpPr>
        <p:spPr>
          <a:xfrm>
            <a:off x="0" y="1700808"/>
            <a:ext cx="9036496" cy="4823817"/>
          </a:xfrm>
        </p:spPr>
        <p:txBody>
          <a:bodyPr>
            <a:noAutofit/>
          </a:bodyPr>
          <a:lstStyle/>
          <a:p>
            <a:pPr algn="just">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Insulin</a:t>
            </a:r>
          </a:p>
          <a:p>
            <a:pPr algn="just">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Insulin exerts immunomodulatory effects independent of glycemic control</a:t>
            </a:r>
          </a:p>
          <a:p>
            <a:pPr algn="just">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Treating hyperglycemia with insulin might restore ACE2</a:t>
            </a:r>
          </a:p>
          <a:p>
            <a:pPr algn="just">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Early insulin therapy reduces the risk of developing diabetic ketoacidosis</a:t>
            </a:r>
          </a:p>
          <a:p>
            <a:pPr algn="just">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Metformin</a:t>
            </a:r>
          </a:p>
          <a:p>
            <a:pPr algn="just">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Inhibiting mitochondrial complex I, could be useful in reducing oxidative stress and lung injury</a:t>
            </a:r>
          </a:p>
          <a:p>
            <a:pPr algn="just">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Peroxisome proliferator-activated receptor-g (PPAR-g) agonists</a:t>
            </a:r>
          </a:p>
          <a:p>
            <a:pPr algn="just">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Attenuated lipopolysaccharide (LPS)-induced lung injury in murine models</a:t>
            </a:r>
          </a:p>
        </p:txBody>
      </p:sp>
      <p:sp>
        <p:nvSpPr>
          <p:cNvPr id="4" name="Slide Number Placeholder 3">
            <a:extLst>
              <a:ext uri="{FF2B5EF4-FFF2-40B4-BE49-F238E27FC236}">
                <a16:creationId xmlns:a16="http://schemas.microsoft.com/office/drawing/2014/main" xmlns="" id="{0A7C9603-4FC8-4DD5-934E-450A944F9A8B}"/>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D2C66A8-CB8C-4924-96F2-FF35DC30C639}" type="slidenum">
              <a:rPr lang="en-US" altLang="en-US">
                <a:latin typeface="Arial" panose="020B0604020202020204" pitchFamily="34" charset="0"/>
              </a:rPr>
              <a:pPr/>
              <a:t>25</a:t>
            </a:fld>
            <a:endParaRPr lang="en-US" altLang="en-US">
              <a:latin typeface="Arial" panose="020B0604020202020204" pitchFamily="34" charset="0"/>
            </a:endParaRPr>
          </a:p>
        </p:txBody>
      </p:sp>
    </p:spTree>
    <p:extLst>
      <p:ext uri="{BB962C8B-B14F-4D97-AF65-F5344CB8AC3E}">
        <p14:creationId xmlns:p14="http://schemas.microsoft.com/office/powerpoint/2010/main" val="52116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08897-0543-4A3F-AFFD-8E6114514B24}"/>
              </a:ext>
            </a:extLst>
          </p:cNvPr>
          <p:cNvSpPr>
            <a:spLocks noGrp="1"/>
          </p:cNvSpPr>
          <p:nvPr>
            <p:ph type="title"/>
          </p:nvPr>
        </p:nvSpPr>
        <p:spPr>
          <a:xfrm>
            <a:off x="971600" y="332656"/>
            <a:ext cx="7570787" cy="720725"/>
          </a:xfrm>
        </p:spPr>
        <p:txBody>
          <a:bodyPr>
            <a:noAutofit/>
          </a:bodyPr>
          <a:lstStyle/>
          <a:p>
            <a:pPr algn="ctr">
              <a:defRPr/>
            </a:pPr>
            <a:r>
              <a:rPr lang="en-US" sz="2800" i="1" dirty="0">
                <a:solidFill>
                  <a:srgbClr val="FFC000"/>
                </a:solidFill>
                <a:latin typeface="Times New Roman" panose="02020603050405020304" pitchFamily="18" charset="0"/>
                <a:cs typeface="Times New Roman" panose="02020603050405020304" pitchFamily="18" charset="0"/>
              </a:rPr>
              <a:t>Antihyperglycemic agents, RAAS and COVID-19</a:t>
            </a:r>
            <a:endParaRPr lang="en-US" sz="2800" dirty="0">
              <a:solidFill>
                <a:srgbClr val="FFC000"/>
              </a:solidFill>
            </a:endParaRPr>
          </a:p>
        </p:txBody>
      </p:sp>
      <p:sp>
        <p:nvSpPr>
          <p:cNvPr id="3" name="Content Placeholder 2">
            <a:extLst>
              <a:ext uri="{FF2B5EF4-FFF2-40B4-BE49-F238E27FC236}">
                <a16:creationId xmlns:a16="http://schemas.microsoft.com/office/drawing/2014/main" xmlns="" id="{8AFE15D0-31F2-42C4-8DA1-0167AC180B02}"/>
              </a:ext>
            </a:extLst>
          </p:cNvPr>
          <p:cNvSpPr>
            <a:spLocks noGrp="1"/>
          </p:cNvSpPr>
          <p:nvPr>
            <p:ph idx="1"/>
          </p:nvPr>
        </p:nvSpPr>
        <p:spPr>
          <a:xfrm>
            <a:off x="0" y="1484784"/>
            <a:ext cx="9036496" cy="5236691"/>
          </a:xfrm>
        </p:spPr>
        <p:txBody>
          <a:bodyPr>
            <a:noAutofit/>
          </a:bodyPr>
          <a:lstStyle/>
          <a:p>
            <a:pPr>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Dipeptidyl peptidase 4 (DPP4) inhibitors</a:t>
            </a:r>
          </a:p>
          <a:p>
            <a:pPr>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Attenuated </a:t>
            </a:r>
            <a:r>
              <a:rPr lang="en-US" sz="2000" b="1" dirty="0" err="1">
                <a:latin typeface="Times New Roman" panose="02020603050405020304" pitchFamily="18" charset="0"/>
                <a:cs typeface="Times New Roman" panose="02020603050405020304" pitchFamily="18" charset="0"/>
              </a:rPr>
              <a:t>LPSinduced</a:t>
            </a:r>
            <a:r>
              <a:rPr lang="en-US" sz="2000" b="1" dirty="0">
                <a:latin typeface="Times New Roman" panose="02020603050405020304" pitchFamily="18" charset="0"/>
                <a:cs typeface="Times New Roman" panose="02020603050405020304" pitchFamily="18" charset="0"/>
              </a:rPr>
              <a:t> lung injury in mice models</a:t>
            </a:r>
          </a:p>
          <a:p>
            <a:pPr>
              <a:lnSpc>
                <a:spcPct val="150000"/>
              </a:lnSpc>
              <a:buFont typeface="Wingdings" panose="05000000000000000000" pitchFamily="2" charset="2"/>
              <a:buChar char="§"/>
              <a:defRPr/>
            </a:pPr>
            <a:endParaRPr lang="en-US" sz="20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Glucagon-like peptide 1 (GLP-1) agonists</a:t>
            </a:r>
          </a:p>
          <a:p>
            <a:pPr>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Attenuated </a:t>
            </a:r>
            <a:r>
              <a:rPr lang="en-US" sz="2000" b="1" dirty="0" smtClean="0">
                <a:latin typeface="Times New Roman" panose="02020603050405020304" pitchFamily="18" charset="0"/>
                <a:cs typeface="Times New Roman" panose="02020603050405020304" pitchFamily="18" charset="0"/>
              </a:rPr>
              <a:t>LPS induced </a:t>
            </a:r>
            <a:r>
              <a:rPr lang="en-US" sz="2000" b="1" dirty="0">
                <a:latin typeface="Times New Roman" panose="02020603050405020304" pitchFamily="18" charset="0"/>
                <a:cs typeface="Times New Roman" panose="02020603050405020304" pitchFamily="18" charset="0"/>
              </a:rPr>
              <a:t>lung injury in murine models</a:t>
            </a:r>
          </a:p>
          <a:p>
            <a:pPr>
              <a:lnSpc>
                <a:spcPct val="150000"/>
              </a:lnSpc>
              <a:buFont typeface="Wingdings" panose="05000000000000000000" pitchFamily="2" charset="2"/>
              <a:buChar char="§"/>
              <a:defRPr/>
            </a:pPr>
            <a:endParaRPr lang="en-US" sz="20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defRPr/>
            </a:pPr>
            <a:r>
              <a:rPr lang="en-US" sz="2000" b="1" dirty="0">
                <a:solidFill>
                  <a:srgbClr val="FFC000"/>
                </a:solidFill>
                <a:latin typeface="Times New Roman" panose="02020603050405020304" pitchFamily="18" charset="0"/>
                <a:cs typeface="Times New Roman" panose="02020603050405020304" pitchFamily="18" charset="0"/>
              </a:rPr>
              <a:t>Sulfonylurea</a:t>
            </a:r>
          </a:p>
          <a:p>
            <a:pPr>
              <a:lnSpc>
                <a:spcPct val="150000"/>
              </a:lnSpc>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Alleviate acute lung injury by inhibiting the nucleotide-binding </a:t>
            </a:r>
            <a:r>
              <a:rPr lang="en-US" sz="2000" b="1" dirty="0" err="1">
                <a:latin typeface="Times New Roman" panose="02020603050405020304" pitchFamily="18" charset="0"/>
                <a:cs typeface="Times New Roman" panose="02020603050405020304" pitchFamily="18" charset="0"/>
              </a:rPr>
              <a:t>oligomerization</a:t>
            </a:r>
            <a:r>
              <a:rPr lang="en-US" sz="2000" b="1" dirty="0">
                <a:latin typeface="Times New Roman" panose="02020603050405020304" pitchFamily="18" charset="0"/>
                <a:cs typeface="Times New Roman" panose="02020603050405020304" pitchFamily="18" charset="0"/>
              </a:rPr>
              <a:t> domain (NOD)-like receptor family, pyrin domain containing 3 (NLRP3) </a:t>
            </a:r>
            <a:r>
              <a:rPr lang="en-US" sz="2000" b="1" dirty="0" err="1">
                <a:latin typeface="Times New Roman" panose="02020603050405020304" pitchFamily="18" charset="0"/>
                <a:cs typeface="Times New Roman" panose="02020603050405020304" pitchFamily="18" charset="0"/>
              </a:rPr>
              <a:t>inflammasome</a:t>
            </a:r>
            <a:r>
              <a:rPr lang="en-US" sz="2000" b="1" dirty="0">
                <a:latin typeface="Times New Roman" panose="02020603050405020304" pitchFamily="18" charset="0"/>
                <a:cs typeface="Times New Roman" panose="02020603050405020304" pitchFamily="18" charset="0"/>
              </a:rPr>
              <a:t> signaling pathway</a:t>
            </a:r>
          </a:p>
          <a:p>
            <a:pPr>
              <a:lnSpc>
                <a:spcPct val="150000"/>
              </a:lnSpc>
              <a:defRPr/>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EE53921-199E-4FA8-8532-9B1774B02FBD}"/>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C205F86-0370-4B68-9AD2-41AA0B007127}" type="slidenum">
              <a:rPr lang="en-US" altLang="en-US">
                <a:latin typeface="Arial" panose="020B0604020202020204" pitchFamily="34" charset="0"/>
              </a:rPr>
              <a:pPr/>
              <a:t>26</a:t>
            </a:fld>
            <a:endParaRPr lang="en-US" altLang="en-US">
              <a:latin typeface="Arial" panose="020B0604020202020204" pitchFamily="34" charset="0"/>
            </a:endParaRPr>
          </a:p>
        </p:txBody>
      </p:sp>
    </p:spTree>
    <p:extLst>
      <p:ext uri="{BB962C8B-B14F-4D97-AF65-F5344CB8AC3E}">
        <p14:creationId xmlns:p14="http://schemas.microsoft.com/office/powerpoint/2010/main" val="2445661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DF9BC-7AF1-4ECE-85FC-6BD635278921}"/>
              </a:ext>
            </a:extLst>
          </p:cNvPr>
          <p:cNvSpPr>
            <a:spLocks noGrp="1"/>
          </p:cNvSpPr>
          <p:nvPr>
            <p:ph type="title"/>
          </p:nvPr>
        </p:nvSpPr>
        <p:spPr>
          <a:xfrm>
            <a:off x="862013" y="476250"/>
            <a:ext cx="7916862" cy="1152525"/>
          </a:xfrm>
        </p:spPr>
        <p:txBody>
          <a:bodyPr>
            <a:normAutofit/>
          </a:bodyPr>
          <a:lstStyle/>
          <a:p>
            <a:pPr algn="ctr">
              <a:defRPr/>
            </a:pPr>
            <a:r>
              <a:rPr lang="en-US" sz="3200" i="1" dirty="0">
                <a:solidFill>
                  <a:srgbClr val="FFC000"/>
                </a:solidFill>
                <a:latin typeface="Times New Roman" panose="02020603050405020304" pitchFamily="18" charset="0"/>
                <a:cs typeface="Times New Roman" panose="02020603050405020304" pitchFamily="18" charset="0"/>
              </a:rPr>
              <a:t>Janus activated kinase (JAK) inhibitors</a:t>
            </a:r>
          </a:p>
        </p:txBody>
      </p:sp>
      <p:pic>
        <p:nvPicPr>
          <p:cNvPr id="15363" name="Content Placeholder 3">
            <a:extLst>
              <a:ext uri="{FF2B5EF4-FFF2-40B4-BE49-F238E27FC236}">
                <a16:creationId xmlns:a16="http://schemas.microsoft.com/office/drawing/2014/main" xmlns="" id="{0CD54D55-A9FA-4DF0-BC06-A4416ED8EB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62013" y="2276475"/>
            <a:ext cx="3625850" cy="3600450"/>
          </a:xfrm>
        </p:spPr>
      </p:pic>
      <p:pic>
        <p:nvPicPr>
          <p:cNvPr id="15364" name="Picture 4">
            <a:extLst>
              <a:ext uri="{FF2B5EF4-FFF2-40B4-BE49-F238E27FC236}">
                <a16:creationId xmlns:a16="http://schemas.microsoft.com/office/drawing/2014/main" xmlns="" id="{2362518D-5ED7-467D-9B20-2787CD0EC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2276475"/>
            <a:ext cx="37703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xmlns="" id="{416BBC2F-C2B0-42E6-9617-72765F1FF9B5}"/>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B71414E-0207-455E-A661-B1FDE9DCDC93}" type="slidenum">
              <a:rPr lang="en-US" altLang="en-US">
                <a:latin typeface="Arial" panose="020B0604020202020204" pitchFamily="34" charset="0"/>
              </a:rPr>
              <a:pPr/>
              <a:t>27</a:t>
            </a:fld>
            <a:endParaRPr lang="en-US" altLang="en-US">
              <a:latin typeface="Arial" panose="020B0604020202020204" pitchFamily="34" charset="0"/>
            </a:endParaRPr>
          </a:p>
        </p:txBody>
      </p:sp>
    </p:spTree>
    <p:extLst>
      <p:ext uri="{BB962C8B-B14F-4D97-AF65-F5344CB8AC3E}">
        <p14:creationId xmlns:p14="http://schemas.microsoft.com/office/powerpoint/2010/main" val="422820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0F65E-E713-4B40-B424-3343D46FFBAA}"/>
              </a:ext>
            </a:extLst>
          </p:cNvPr>
          <p:cNvSpPr>
            <a:spLocks noGrp="1"/>
          </p:cNvSpPr>
          <p:nvPr>
            <p:ph type="title"/>
          </p:nvPr>
        </p:nvSpPr>
        <p:spPr>
          <a:xfrm>
            <a:off x="755650" y="765175"/>
            <a:ext cx="8023225" cy="1079500"/>
          </a:xfrm>
        </p:spPr>
        <p:txBody>
          <a:bodyPr>
            <a:normAutofit/>
          </a:bodyPr>
          <a:lstStyle/>
          <a:p>
            <a:pPr algn="ctr">
              <a:defRPr/>
            </a:pPr>
            <a:r>
              <a:rPr lang="en-US" sz="3200" i="1" dirty="0">
                <a:solidFill>
                  <a:srgbClr val="FFC000"/>
                </a:solidFill>
                <a:latin typeface="Times New Roman" panose="02020603050405020304" pitchFamily="18" charset="0"/>
                <a:cs typeface="Times New Roman" panose="02020603050405020304" pitchFamily="18" charset="0"/>
              </a:rPr>
              <a:t>Janus activated kinase (JAK) inhibitors</a:t>
            </a:r>
            <a:endParaRPr lang="en-US" sz="3200" dirty="0">
              <a:solidFill>
                <a:srgbClr val="FFC000"/>
              </a:solidFill>
            </a:endParaRPr>
          </a:p>
        </p:txBody>
      </p:sp>
      <p:sp>
        <p:nvSpPr>
          <p:cNvPr id="3" name="Content Placeholder 2">
            <a:extLst>
              <a:ext uri="{FF2B5EF4-FFF2-40B4-BE49-F238E27FC236}">
                <a16:creationId xmlns:a16="http://schemas.microsoft.com/office/drawing/2014/main" xmlns="" id="{B40BAD67-64DD-407A-B1FC-372147B54E60}"/>
              </a:ext>
            </a:extLst>
          </p:cNvPr>
          <p:cNvSpPr>
            <a:spLocks noGrp="1"/>
          </p:cNvSpPr>
          <p:nvPr>
            <p:ph idx="1"/>
          </p:nvPr>
        </p:nvSpPr>
        <p:spPr>
          <a:xfrm>
            <a:off x="107504" y="2204864"/>
            <a:ext cx="9036496" cy="4392488"/>
          </a:xfrm>
        </p:spPr>
        <p:txBody>
          <a:bodyPr>
            <a:noAutofit/>
          </a:bodyPr>
          <a:lstStyle/>
          <a:p>
            <a:pPr algn="just">
              <a:lnSpc>
                <a:spcPct val="150000"/>
              </a:lnSpc>
              <a:buFont typeface="Wingdings" panose="05000000000000000000" pitchFamily="2" charset="2"/>
              <a:buChar char="v"/>
              <a:defRPr/>
            </a:pPr>
            <a:r>
              <a:rPr lang="en-US" sz="2000" b="1" dirty="0">
                <a:latin typeface="Times New Roman" panose="02020603050405020304" pitchFamily="18" charset="0"/>
                <a:cs typeface="Times New Roman" panose="02020603050405020304" pitchFamily="18" charset="0"/>
              </a:rPr>
              <a:t>Inhibition of the JAK/STAT signaling pathway has also been suggested as a potential treatment for COVID-19</a:t>
            </a:r>
          </a:p>
          <a:p>
            <a:pPr algn="just">
              <a:lnSpc>
                <a:spcPct val="150000"/>
              </a:lnSpc>
              <a:buFont typeface="Wingdings" panose="05000000000000000000" pitchFamily="2" charset="2"/>
              <a:buChar char="v"/>
              <a:defRPr/>
            </a:pPr>
            <a:r>
              <a:rPr lang="en-US" sz="2000" b="1" dirty="0">
                <a:latin typeface="Times New Roman" panose="02020603050405020304" pitchFamily="18" charset="0"/>
                <a:cs typeface="Times New Roman" panose="02020603050405020304" pitchFamily="18" charset="0"/>
              </a:rPr>
              <a:t>JAK2 inhibitors, such as </a:t>
            </a:r>
            <a:r>
              <a:rPr lang="en-US" sz="2000" b="1" dirty="0" err="1">
                <a:solidFill>
                  <a:srgbClr val="FFC000"/>
                </a:solidFill>
                <a:latin typeface="Times New Roman" panose="02020603050405020304" pitchFamily="18" charset="0"/>
                <a:cs typeface="Times New Roman" panose="02020603050405020304" pitchFamily="18" charset="0"/>
              </a:rPr>
              <a:t>fedratinib</a:t>
            </a:r>
            <a:r>
              <a:rPr lang="en-US" sz="2000" b="1" dirty="0">
                <a:solidFill>
                  <a:srgbClr val="FFC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enter cells via ACE2-mediated endocytosis and inhibit viral entry to the cells</a:t>
            </a:r>
          </a:p>
          <a:p>
            <a:pPr algn="just">
              <a:lnSpc>
                <a:spcPct val="150000"/>
              </a:lnSpc>
              <a:buFont typeface="Wingdings" panose="05000000000000000000" pitchFamily="2" charset="2"/>
              <a:buChar char="v"/>
              <a:defRPr/>
            </a:pPr>
            <a:r>
              <a:rPr lang="en-US" sz="2000" b="1" dirty="0">
                <a:latin typeface="Times New Roman" panose="02020603050405020304" pitchFamily="18" charset="0"/>
                <a:cs typeface="Times New Roman" panose="02020603050405020304" pitchFamily="18" charset="0"/>
              </a:rPr>
              <a:t>In addition, entry of SARS-CoV-2 into host cells via ACE2-mediated endocytosis is regulated by upstream regulators of AP2-associated protein kinase 1 and cyclin G-related kinase (GAK)</a:t>
            </a:r>
          </a:p>
          <a:p>
            <a:pPr algn="just">
              <a:lnSpc>
                <a:spcPct val="150000"/>
              </a:lnSpc>
              <a:buFont typeface="Wingdings" panose="05000000000000000000" pitchFamily="2" charset="2"/>
              <a:buChar char="v"/>
              <a:defRPr/>
            </a:pPr>
            <a:r>
              <a:rPr lang="en-US" sz="2000" b="1" dirty="0" err="1">
                <a:solidFill>
                  <a:srgbClr val="FFC000"/>
                </a:solidFill>
                <a:latin typeface="Times New Roman" panose="02020603050405020304" pitchFamily="18" charset="0"/>
                <a:cs typeface="Times New Roman" panose="02020603050405020304" pitchFamily="18" charset="0"/>
              </a:rPr>
              <a:t>Baricitinib</a:t>
            </a:r>
            <a:r>
              <a:rPr lang="en-US" sz="2000" b="1" dirty="0">
                <a:solidFill>
                  <a:srgbClr val="FFC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high affinity inhibitory effect on AAK1-associated endocytosis and GAK</a:t>
            </a:r>
          </a:p>
          <a:p>
            <a:pPr algn="just">
              <a:lnSpc>
                <a:spcPct val="150000"/>
              </a:lnSpc>
              <a:buFont typeface="Wingdings" panose="05000000000000000000" pitchFamily="2" charset="2"/>
              <a:buChar char="v"/>
              <a:defRPr/>
            </a:pPr>
            <a:endParaRPr lang="en-US"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defRPr/>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27E62CCD-0B32-41D2-AE79-EE1D3CB4D798}"/>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B711DEE-2C5D-4D43-B884-CBB3DF0C9557}" type="slidenum">
              <a:rPr lang="en-US" altLang="en-US">
                <a:latin typeface="Arial" panose="020B0604020202020204" pitchFamily="34" charset="0"/>
              </a:rPr>
              <a:pPr/>
              <a:t>28</a:t>
            </a:fld>
            <a:endParaRPr lang="en-US" altLang="en-US">
              <a:latin typeface="Arial" panose="020B0604020202020204" pitchFamily="34" charset="0"/>
            </a:endParaRPr>
          </a:p>
        </p:txBody>
      </p:sp>
    </p:spTree>
    <p:extLst>
      <p:ext uri="{BB962C8B-B14F-4D97-AF65-F5344CB8AC3E}">
        <p14:creationId xmlns:p14="http://schemas.microsoft.com/office/powerpoint/2010/main" val="104277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55AB1-B728-4CA9-B059-DDD1CBC1839A}"/>
              </a:ext>
            </a:extLst>
          </p:cNvPr>
          <p:cNvSpPr>
            <a:spLocks noGrp="1"/>
          </p:cNvSpPr>
          <p:nvPr>
            <p:ph type="title"/>
          </p:nvPr>
        </p:nvSpPr>
        <p:spPr>
          <a:xfrm>
            <a:off x="457200" y="836613"/>
            <a:ext cx="8321675" cy="1079500"/>
          </a:xfrm>
        </p:spPr>
        <p:txBody>
          <a:bodyPr>
            <a:normAutofit/>
          </a:bodyPr>
          <a:lstStyle/>
          <a:p>
            <a:pPr algn="ctr">
              <a:defRPr/>
            </a:pPr>
            <a:r>
              <a:rPr lang="en-US" sz="3600" i="1" dirty="0">
                <a:solidFill>
                  <a:srgbClr val="FFC000"/>
                </a:solidFill>
                <a:latin typeface="Times New Roman" panose="02020603050405020304" pitchFamily="18" charset="0"/>
                <a:cs typeface="Times New Roman" panose="02020603050405020304" pitchFamily="18" charset="0"/>
              </a:rPr>
              <a:t>Resveratrol</a:t>
            </a:r>
          </a:p>
        </p:txBody>
      </p:sp>
      <p:sp>
        <p:nvSpPr>
          <p:cNvPr id="3" name="Content Placeholder 2">
            <a:extLst>
              <a:ext uri="{FF2B5EF4-FFF2-40B4-BE49-F238E27FC236}">
                <a16:creationId xmlns:a16="http://schemas.microsoft.com/office/drawing/2014/main" xmlns="" id="{2BA20547-207F-43EE-A341-3C7AB2054CC9}"/>
              </a:ext>
            </a:extLst>
          </p:cNvPr>
          <p:cNvSpPr>
            <a:spLocks noGrp="1"/>
          </p:cNvSpPr>
          <p:nvPr>
            <p:ph idx="1"/>
          </p:nvPr>
        </p:nvSpPr>
        <p:spPr>
          <a:xfrm>
            <a:off x="457200" y="2454275"/>
            <a:ext cx="8229600" cy="3565525"/>
          </a:xfrm>
        </p:spPr>
        <p:txBody>
          <a:bodyPr>
            <a:normAutofit/>
          </a:bodyPr>
          <a:lstStyle/>
          <a:p>
            <a:pPr algn="just">
              <a:buFont typeface="Wingdings" panose="05000000000000000000" pitchFamily="2" charset="2"/>
              <a:buChar char="v"/>
              <a:defRPr/>
            </a:pPr>
            <a:r>
              <a:rPr lang="en-US" sz="2000" b="1" dirty="0">
                <a:latin typeface="Times New Roman" panose="02020603050405020304" pitchFamily="18" charset="0"/>
                <a:cs typeface="Times New Roman" panose="02020603050405020304" pitchFamily="18" charset="0"/>
              </a:rPr>
              <a:t>An antioxidant, is safe to use with maximum of 2-3 grams daily</a:t>
            </a:r>
          </a:p>
          <a:p>
            <a:pPr algn="just">
              <a:buFont typeface="Wingdings" panose="05000000000000000000" pitchFamily="2" charset="2"/>
              <a:buChar char="v"/>
              <a:defRPr/>
            </a:pPr>
            <a:r>
              <a:rPr lang="en-US" sz="2000" b="1" dirty="0">
                <a:latin typeface="Times New Roman" panose="02020603050405020304" pitchFamily="18" charset="0"/>
                <a:cs typeface="Times New Roman" panose="02020603050405020304" pitchFamily="18" charset="0"/>
              </a:rPr>
              <a:t>Suppress Ang II and also might reduce inflammation</a:t>
            </a:r>
          </a:p>
          <a:p>
            <a:pPr algn="just">
              <a:buFont typeface="Wingdings" panose="05000000000000000000" pitchFamily="2" charset="2"/>
              <a:buChar char="v"/>
              <a:defRPr/>
            </a:pPr>
            <a:endParaRPr lang="en-US" sz="1800" dirty="0">
              <a:latin typeface="Times New Roman" panose="02020603050405020304" pitchFamily="18" charset="0"/>
              <a:cs typeface="Times New Roman" panose="02020603050405020304" pitchFamily="18" charset="0"/>
            </a:endParaRPr>
          </a:p>
        </p:txBody>
      </p:sp>
      <p:pic>
        <p:nvPicPr>
          <p:cNvPr id="17412" name="Picture 3">
            <a:extLst>
              <a:ext uri="{FF2B5EF4-FFF2-40B4-BE49-F238E27FC236}">
                <a16:creationId xmlns:a16="http://schemas.microsoft.com/office/drawing/2014/main" xmlns="" id="{6AF35F76-9BD0-4D63-A030-7EC4AE946B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6675" y="3530600"/>
            <a:ext cx="28130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xmlns="" id="{03E2233E-EBE5-4938-84F6-A9F20A32A561}"/>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BFA768F-E1A1-4057-92BA-633E2E112370}" type="slidenum">
              <a:rPr lang="en-US" altLang="en-US">
                <a:latin typeface="Arial" panose="020B0604020202020204" pitchFamily="34" charset="0"/>
              </a:rPr>
              <a:pPr/>
              <a:t>29</a:t>
            </a:fld>
            <a:endParaRPr lang="en-US" altLang="en-US">
              <a:latin typeface="Arial" panose="020B0604020202020204" pitchFamily="34" charset="0"/>
            </a:endParaRPr>
          </a:p>
        </p:txBody>
      </p:sp>
    </p:spTree>
    <p:extLst>
      <p:ext uri="{BB962C8B-B14F-4D97-AF65-F5344CB8AC3E}">
        <p14:creationId xmlns:p14="http://schemas.microsoft.com/office/powerpoint/2010/main" val="406720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F0486-38EE-4C03-BCBB-64B8F02F5331}"/>
              </a:ext>
            </a:extLst>
          </p:cNvPr>
          <p:cNvSpPr>
            <a:spLocks noGrp="1"/>
          </p:cNvSpPr>
          <p:nvPr>
            <p:ph type="title"/>
          </p:nvPr>
        </p:nvSpPr>
        <p:spPr/>
        <p:txBody>
          <a:bodyPr/>
          <a:lstStyle/>
          <a:p>
            <a:pPr>
              <a:defRPr/>
            </a:pPr>
            <a:endParaRPr lang="en-US"/>
          </a:p>
        </p:txBody>
      </p:sp>
      <p:pic>
        <p:nvPicPr>
          <p:cNvPr id="5123" name="Picture 4">
            <a:extLst>
              <a:ext uri="{FF2B5EF4-FFF2-40B4-BE49-F238E27FC236}">
                <a16:creationId xmlns:a16="http://schemas.microsoft.com/office/drawing/2014/main" xmlns="" id="{B56197F3-AA03-4477-95FC-E33EDA4E48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404813"/>
            <a:ext cx="8928100" cy="6264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5">
            <a:extLst>
              <a:ext uri="{FF2B5EF4-FFF2-40B4-BE49-F238E27FC236}">
                <a16:creationId xmlns:a16="http://schemas.microsoft.com/office/drawing/2014/main" xmlns="" id="{93FCDCFF-7D13-4606-BA26-B8CD9E818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82563"/>
            <a:ext cx="8856662"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xmlns="" id="{4DA095D3-631C-4CF4-8933-4E93D7674A68}"/>
              </a:ext>
            </a:extLst>
          </p:cNvPr>
          <p:cNvSpPr>
            <a:spLocks noGrp="1"/>
          </p:cNvSpPr>
          <p:nvPr>
            <p:ph idx="1"/>
          </p:nvPr>
        </p:nvSpPr>
        <p:spPr>
          <a:xfrm>
            <a:off x="107950" y="115888"/>
            <a:ext cx="8928100" cy="6742112"/>
          </a:xfrm>
        </p:spPr>
        <p:txBody>
          <a:bodyPr/>
          <a:lstStyle/>
          <a:p>
            <a:pPr algn="just"/>
            <a:r>
              <a:rPr lang="en-US" altLang="en-US" b="1" dirty="0" err="1">
                <a:effectLst/>
                <a:latin typeface="Times New Roman" panose="02020603050405020304" pitchFamily="18" charset="0"/>
                <a:cs typeface="Times New Roman" panose="02020603050405020304" pitchFamily="18" charset="0"/>
              </a:rPr>
              <a:t>Neprilysin</a:t>
            </a:r>
            <a:r>
              <a:rPr lang="en-US" altLang="en-US" b="1" dirty="0">
                <a:effectLst/>
                <a:latin typeface="Times New Roman" panose="02020603050405020304" pitchFamily="18" charset="0"/>
                <a:cs typeface="Times New Roman" panose="02020603050405020304" pitchFamily="18" charset="0"/>
              </a:rPr>
              <a:t> and the RAAS</a:t>
            </a:r>
            <a:endParaRPr lang="en-US" altLang="en-US" dirty="0">
              <a:effectLst/>
              <a:latin typeface="Times New Roman" panose="02020603050405020304" pitchFamily="18" charset="0"/>
              <a:cs typeface="Times New Roman" panose="02020603050405020304" pitchFamily="18" charset="0"/>
            </a:endParaRPr>
          </a:p>
          <a:p>
            <a:pPr algn="just"/>
            <a:r>
              <a:rPr lang="en-US" altLang="en-US" dirty="0">
                <a:effectLst/>
                <a:latin typeface="Times New Roman" panose="02020603050405020304" pitchFamily="18" charset="0"/>
                <a:cs typeface="Times New Roman" panose="02020603050405020304" pitchFamily="18" charset="0"/>
              </a:rPr>
              <a:t>**</a:t>
            </a:r>
            <a:r>
              <a:rPr lang="en-US" altLang="en-US" dirty="0" err="1">
                <a:effectLst/>
                <a:latin typeface="Times New Roman" panose="02020603050405020304" pitchFamily="18" charset="0"/>
                <a:cs typeface="Times New Roman" panose="02020603050405020304" pitchFamily="18" charset="0"/>
              </a:rPr>
              <a:t>Neprilysin</a:t>
            </a:r>
            <a:r>
              <a:rPr lang="en-US" altLang="en-US" dirty="0">
                <a:effectLst/>
                <a:latin typeface="Times New Roman" panose="02020603050405020304" pitchFamily="18" charset="0"/>
                <a:cs typeface="Times New Roman" panose="02020603050405020304" pitchFamily="18" charset="0"/>
              </a:rPr>
              <a:t> (NEP), a neutral endopeptidase is highly expressed in the kidneys and lungs. Increased NEP activity might be involved in decreased COVID-19 severity by diminishing **Ang II formation through preventing the proteolytic cleavage of angiotensinogen to Ang I and Ang I into Ang II and directing Ang I to generate Ang-(1–7). </a:t>
            </a:r>
          </a:p>
          <a:p>
            <a:pPr algn="just"/>
            <a:r>
              <a:rPr lang="en-US" altLang="en-US" dirty="0">
                <a:effectLst/>
                <a:latin typeface="Times New Roman" panose="02020603050405020304" pitchFamily="18" charset="0"/>
                <a:cs typeface="Times New Roman" panose="02020603050405020304" pitchFamily="18" charset="0"/>
              </a:rPr>
              <a:t>**NEP degrades BKs and therefore prevents the activation and recruitment of the inflammatory cells.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3FDEC-FC52-4E9C-91CF-0301EB455FAF}"/>
              </a:ext>
            </a:extLst>
          </p:cNvPr>
          <p:cNvSpPr>
            <a:spLocks noGrp="1"/>
          </p:cNvSpPr>
          <p:nvPr>
            <p:ph type="title"/>
          </p:nvPr>
        </p:nvSpPr>
        <p:spPr>
          <a:xfrm>
            <a:off x="0" y="333375"/>
            <a:ext cx="8840788" cy="1384300"/>
          </a:xfrm>
        </p:spPr>
        <p:txBody>
          <a:bodyPr/>
          <a:lstStyle/>
          <a:p>
            <a:pPr>
              <a:defRPr/>
            </a:pPr>
            <a:r>
              <a:rPr lang="en-US" sz="2800" b="1" dirty="0" err="1">
                <a:solidFill>
                  <a:schemeClr val="accent3">
                    <a:lumMod val="20000"/>
                    <a:lumOff val="80000"/>
                  </a:schemeClr>
                </a:solidFill>
                <a:effectLst/>
                <a:latin typeface="Times New Roman" panose="02020603050405020304" pitchFamily="18" charset="0"/>
                <a:cs typeface="Times New Roman" panose="02020603050405020304" pitchFamily="18" charset="0"/>
              </a:rPr>
              <a:t>Kallikrein</a:t>
            </a:r>
            <a:r>
              <a:rPr lang="en-US" sz="2800" b="1" dirty="0">
                <a:solidFill>
                  <a:schemeClr val="accent3">
                    <a:lumMod val="20000"/>
                    <a:lumOff val="80000"/>
                  </a:schemeClr>
                </a:solidFill>
                <a:effectLst/>
                <a:latin typeface="Times New Roman" panose="02020603050405020304" pitchFamily="18" charset="0"/>
                <a:cs typeface="Times New Roman" panose="02020603050405020304" pitchFamily="18" charset="0"/>
              </a:rPr>
              <a:t>/</a:t>
            </a:r>
            <a:r>
              <a:rPr lang="en-US" sz="2800" b="1" dirty="0" err="1">
                <a:solidFill>
                  <a:schemeClr val="accent3">
                    <a:lumMod val="20000"/>
                    <a:lumOff val="80000"/>
                  </a:schemeClr>
                </a:solidFill>
                <a:effectLst/>
                <a:latin typeface="Times New Roman" panose="02020603050405020304" pitchFamily="18" charset="0"/>
                <a:cs typeface="Times New Roman" panose="02020603050405020304" pitchFamily="18" charset="0"/>
              </a:rPr>
              <a:t>kinin</a:t>
            </a:r>
            <a:r>
              <a:rPr lang="en-US" sz="2800" b="1" dirty="0">
                <a:solidFill>
                  <a:schemeClr val="accent3">
                    <a:lumMod val="20000"/>
                    <a:lumOff val="80000"/>
                  </a:schemeClr>
                </a:solidFill>
                <a:effectLst/>
                <a:latin typeface="Times New Roman" panose="02020603050405020304" pitchFamily="18" charset="0"/>
                <a:cs typeface="Times New Roman" panose="02020603050405020304" pitchFamily="18" charset="0"/>
              </a:rPr>
              <a:t> pathway and crosstalk with the RAAS</a:t>
            </a:r>
            <a:r>
              <a:rPr lang="en-US" sz="2800" dirty="0">
                <a:solidFill>
                  <a:schemeClr val="accent3">
                    <a:lumMod val="20000"/>
                    <a:lumOff val="80000"/>
                  </a:schemeClr>
                </a:solidFill>
                <a:effectLst/>
                <a:latin typeface="Times New Roman" panose="02020603050405020304" pitchFamily="18" charset="0"/>
                <a:cs typeface="Times New Roman" panose="02020603050405020304" pitchFamily="18" charset="0"/>
              </a:rPr>
              <a:t/>
            </a:r>
            <a:br>
              <a:rPr lang="en-US" sz="2800" dirty="0">
                <a:solidFill>
                  <a:schemeClr val="accent3">
                    <a:lumMod val="20000"/>
                    <a:lumOff val="80000"/>
                  </a:schemeClr>
                </a:solidFill>
                <a:effectLst/>
                <a:latin typeface="Times New Roman" panose="02020603050405020304" pitchFamily="18" charset="0"/>
                <a:cs typeface="Times New Roman" panose="02020603050405020304" pitchFamily="18" charset="0"/>
              </a:rPr>
            </a:br>
            <a:endParaRPr lang="en-US" sz="28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3B37A36-EF4D-4FAE-8E6E-957A0163D1A8}"/>
              </a:ext>
            </a:extLst>
          </p:cNvPr>
          <p:cNvSpPr>
            <a:spLocks noGrp="1"/>
          </p:cNvSpPr>
          <p:nvPr>
            <p:ph idx="1"/>
          </p:nvPr>
        </p:nvSpPr>
        <p:spPr>
          <a:xfrm>
            <a:off x="107950" y="1484313"/>
            <a:ext cx="9036050" cy="5257800"/>
          </a:xfrm>
        </p:spPr>
        <p:txBody>
          <a:bodyPr/>
          <a:lstStyle/>
          <a:p>
            <a:pPr algn="just">
              <a:defRPr/>
            </a:pPr>
            <a:r>
              <a:rPr lang="en-US" sz="2800" dirty="0">
                <a:effectLst/>
                <a:latin typeface="Times New Roman" panose="02020603050405020304" pitchFamily="18" charset="0"/>
                <a:cs typeface="Times New Roman" panose="02020603050405020304" pitchFamily="18" charset="0"/>
              </a:rPr>
              <a:t>The serine protease </a:t>
            </a:r>
            <a:r>
              <a:rPr lang="en-US" sz="2800" dirty="0" err="1">
                <a:effectLst/>
                <a:latin typeface="Times New Roman" panose="02020603050405020304" pitchFamily="18" charset="0"/>
                <a:cs typeface="Times New Roman" panose="02020603050405020304" pitchFamily="18" charset="0"/>
              </a:rPr>
              <a:t>kallikrein</a:t>
            </a:r>
            <a:r>
              <a:rPr lang="en-US" sz="2800" dirty="0">
                <a:effectLst/>
                <a:latin typeface="Times New Roman" panose="02020603050405020304" pitchFamily="18" charset="0"/>
                <a:cs typeface="Times New Roman" panose="02020603050405020304" pitchFamily="18" charset="0"/>
              </a:rPr>
              <a:t> converts the inactive pre-protein </a:t>
            </a:r>
            <a:r>
              <a:rPr lang="en-US" sz="2800" dirty="0" err="1">
                <a:effectLst/>
                <a:latin typeface="Times New Roman" panose="02020603050405020304" pitchFamily="18" charset="0"/>
                <a:cs typeface="Times New Roman" panose="02020603050405020304" pitchFamily="18" charset="0"/>
              </a:rPr>
              <a:t>kininogen</a:t>
            </a:r>
            <a:r>
              <a:rPr lang="en-US" sz="2800" dirty="0">
                <a:effectLst/>
                <a:latin typeface="Times New Roman" panose="02020603050405020304" pitchFamily="18" charset="0"/>
                <a:cs typeface="Times New Roman" panose="02020603050405020304" pitchFamily="18" charset="0"/>
              </a:rPr>
              <a:t> to bradykinin (BK). Bradykinin induces vasodilation, </a:t>
            </a:r>
            <a:r>
              <a:rPr lang="en-US" sz="2800" dirty="0" err="1">
                <a:effectLst/>
                <a:latin typeface="Times New Roman" panose="02020603050405020304" pitchFamily="18" charset="0"/>
                <a:cs typeface="Times New Roman" panose="02020603050405020304" pitchFamily="18" charset="0"/>
              </a:rPr>
              <a:t>natriuresis</a:t>
            </a:r>
            <a:r>
              <a:rPr lang="en-US" sz="2800" dirty="0">
                <a:effectLst/>
                <a:latin typeface="Times New Roman" panose="02020603050405020304" pitchFamily="18" charset="0"/>
                <a:cs typeface="Times New Roman" panose="02020603050405020304" pitchFamily="18" charset="0"/>
              </a:rPr>
              <a:t>, and hypotension through activating the B2 receptor.</a:t>
            </a:r>
          </a:p>
          <a:p>
            <a:pPr algn="just">
              <a:defRPr/>
            </a:pPr>
            <a:r>
              <a:rPr lang="en-US" sz="2800" dirty="0">
                <a:effectLst/>
                <a:latin typeface="Times New Roman" panose="02020603050405020304" pitchFamily="18" charset="0"/>
                <a:cs typeface="Times New Roman" panose="02020603050405020304" pitchFamily="18" charset="0"/>
              </a:rPr>
              <a:t>**BK is involved in the inflammatory response following injury. </a:t>
            </a:r>
          </a:p>
          <a:p>
            <a:pPr algn="just">
              <a:defRPr/>
            </a:pPr>
            <a:r>
              <a:rPr lang="en-US" sz="2800" dirty="0">
                <a:effectLst/>
                <a:latin typeface="Times New Roman" panose="02020603050405020304" pitchFamily="18" charset="0"/>
                <a:cs typeface="Times New Roman" panose="02020603050405020304" pitchFamily="18" charset="0"/>
              </a:rPr>
              <a:t>**Bradykinin is degraded by ACE that is an important aspect of blood pressure regulation. </a:t>
            </a:r>
          </a:p>
          <a:p>
            <a:pPr algn="just">
              <a:defRPr/>
            </a:pPr>
            <a:r>
              <a:rPr lang="en-US" sz="2800" dirty="0">
                <a:effectLst/>
                <a:latin typeface="Times New Roman" panose="02020603050405020304" pitchFamily="18" charset="0"/>
                <a:cs typeface="Times New Roman" panose="02020603050405020304" pitchFamily="18" charset="0"/>
              </a:rPr>
              <a:t>**There is a crosstalk between the RAAS and the </a:t>
            </a:r>
            <a:r>
              <a:rPr lang="en-US" sz="2800" dirty="0" err="1">
                <a:effectLst/>
                <a:latin typeface="Times New Roman" panose="02020603050405020304" pitchFamily="18" charset="0"/>
                <a:cs typeface="Times New Roman" panose="02020603050405020304" pitchFamily="18" charset="0"/>
              </a:rPr>
              <a:t>kallikrein</a:t>
            </a: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kinin</a:t>
            </a:r>
            <a:r>
              <a:rPr lang="en-US" sz="2800" dirty="0">
                <a:effectLst/>
                <a:latin typeface="Times New Roman" panose="02020603050405020304" pitchFamily="18" charset="0"/>
                <a:cs typeface="Times New Roman" panose="02020603050405020304" pitchFamily="18" charset="0"/>
              </a:rPr>
              <a:t> pathways as BK receptor signaling is augmented by </a:t>
            </a:r>
            <a:r>
              <a:rPr lang="en-US" sz="2800" dirty="0" err="1">
                <a:effectLst/>
                <a:latin typeface="Times New Roman" panose="02020603050405020304" pitchFamily="18" charset="0"/>
                <a:cs typeface="Times New Roman" panose="02020603050405020304" pitchFamily="18" charset="0"/>
              </a:rPr>
              <a:t>Ang</a:t>
            </a:r>
            <a:r>
              <a:rPr lang="en-US" sz="2800" dirty="0">
                <a:effectLst/>
                <a:latin typeface="Times New Roman" panose="02020603050405020304" pitchFamily="18" charset="0"/>
                <a:cs typeface="Times New Roman" panose="02020603050405020304" pitchFamily="18" charset="0"/>
              </a:rPr>
              <a:t>-(1-9).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RAS and Covid-19\Revised Manuscript\وبینار\Role-of-ACE-in-the-RAS-and-Kinin-Kallikrein-systems.png">
            <a:extLst>
              <a:ext uri="{FF2B5EF4-FFF2-40B4-BE49-F238E27FC236}">
                <a16:creationId xmlns:a16="http://schemas.microsoft.com/office/drawing/2014/main" xmlns="" id="{AD356506-4E1B-40D1-AB85-3E70C0DAB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62025"/>
            <a:ext cx="80962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xmlns="" id="{3EFCB2A0-AE1A-4626-9C00-4CF9B2DE4DC0}"/>
              </a:ext>
            </a:extLst>
          </p:cNvPr>
          <p:cNvSpPr>
            <a:spLocks noGrp="1"/>
          </p:cNvSpPr>
          <p:nvPr>
            <p:ph idx="1"/>
          </p:nvPr>
        </p:nvSpPr>
        <p:spPr>
          <a:xfrm>
            <a:off x="0" y="115888"/>
            <a:ext cx="9144000" cy="6626225"/>
          </a:xfrm>
        </p:spPr>
        <p:txBody>
          <a:bodyPr/>
          <a:lstStyle/>
          <a:p>
            <a:pPr algn="just"/>
            <a:r>
              <a:rPr lang="en-US" altLang="en-US" sz="2800" b="1" dirty="0">
                <a:solidFill>
                  <a:srgbClr val="FFFF00"/>
                </a:solidFill>
                <a:effectLst/>
                <a:latin typeface="Times New Roman" panose="02020603050405020304" pitchFamily="18" charset="0"/>
                <a:cs typeface="Times New Roman" panose="02020603050405020304" pitchFamily="18" charset="0"/>
              </a:rPr>
              <a:t>**Interaction between Ang-(1-7) and bradykinin </a:t>
            </a:r>
          </a:p>
          <a:p>
            <a:pPr algn="just"/>
            <a:r>
              <a:rPr lang="en-US" altLang="en-US" sz="2800" dirty="0">
                <a:effectLst/>
                <a:latin typeface="Times New Roman" panose="02020603050405020304" pitchFamily="18" charset="0"/>
                <a:cs typeface="Times New Roman" panose="02020603050405020304" pitchFamily="18" charset="0"/>
              </a:rPr>
              <a:t>**Ang-(1-7) in opposition to those of AT-1 receptor, activation such as vasodilator, anti-inflammatory, anti-hypertrophy, anti-proliferative, anti-fibrosis and antioxidant effects.</a:t>
            </a:r>
          </a:p>
          <a:p>
            <a:pPr algn="just"/>
            <a:r>
              <a:rPr lang="en-US" altLang="en-US" sz="2800" dirty="0">
                <a:effectLst/>
                <a:latin typeface="Times New Roman" panose="02020603050405020304" pitchFamily="18" charset="0"/>
                <a:cs typeface="Times New Roman" panose="02020603050405020304" pitchFamily="18" charset="0"/>
              </a:rPr>
              <a:t>** A powerful link between the vasodilator effect of Ang 1–7 and its higher plasma levels in females; making them less liability to hypertension than males.</a:t>
            </a:r>
          </a:p>
          <a:p>
            <a:pPr algn="just"/>
            <a:r>
              <a:rPr lang="en-US" altLang="en-US" sz="2800" dirty="0">
                <a:effectLst/>
                <a:latin typeface="Times New Roman" panose="02020603050405020304" pitchFamily="18" charset="0"/>
                <a:cs typeface="Times New Roman" panose="02020603050405020304" pitchFamily="18" charset="0"/>
              </a:rPr>
              <a:t>This interaction mostly occurs in blood vessels as Ang-(1-7) potentiates BK and also </a:t>
            </a:r>
            <a:r>
              <a:rPr lang="en-US" altLang="en-US" sz="2800" dirty="0" err="1">
                <a:effectLst/>
                <a:latin typeface="Times New Roman" panose="02020603050405020304" pitchFamily="18" charset="0"/>
                <a:cs typeface="Times New Roman" panose="02020603050405020304" pitchFamily="18" charset="0"/>
              </a:rPr>
              <a:t>kinins</a:t>
            </a:r>
            <a:r>
              <a:rPr lang="en-US" altLang="en-US" sz="2800" dirty="0">
                <a:effectLst/>
                <a:latin typeface="Times New Roman" panose="02020603050405020304" pitchFamily="18" charset="0"/>
                <a:cs typeface="Times New Roman" panose="02020603050405020304" pitchFamily="18" charset="0"/>
              </a:rPr>
              <a:t> mediate the vascular functions of Ang-(1-7).</a:t>
            </a:r>
          </a:p>
          <a:p>
            <a:pPr algn="just"/>
            <a:r>
              <a:rPr lang="en-US" altLang="en-US" sz="2800" dirty="0">
                <a:effectLst/>
                <a:latin typeface="Times New Roman" panose="02020603050405020304" pitchFamily="18" charset="0"/>
                <a:cs typeface="Times New Roman" panose="02020603050405020304" pitchFamily="18" charset="0"/>
              </a:rPr>
              <a:t>**Ang-(1–7) stimulates the bradykinin (BKs) pathway via preventing the BK hydrolysis.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1C85AA-0519-4DB9-9639-CC0A081BC176}"/>
              </a:ext>
            </a:extLst>
          </p:cNvPr>
          <p:cNvSpPr>
            <a:spLocks noGrp="1"/>
          </p:cNvSpPr>
          <p:nvPr>
            <p:ph idx="1"/>
          </p:nvPr>
        </p:nvSpPr>
        <p:spPr>
          <a:xfrm>
            <a:off x="107950" y="115888"/>
            <a:ext cx="9036050" cy="6742112"/>
          </a:xfrm>
        </p:spPr>
        <p:txBody>
          <a:bodyPr/>
          <a:lstStyle/>
          <a:p>
            <a:pPr algn="just">
              <a:defRPr/>
            </a:pPr>
            <a:r>
              <a:rPr lang="en-US" dirty="0">
                <a:effectLst/>
                <a:latin typeface="Times New Roman" panose="02020603050405020304" pitchFamily="18" charset="0"/>
                <a:cs typeface="Times New Roman" panose="02020603050405020304" pitchFamily="18" charset="0"/>
              </a:rPr>
              <a:t>**Ang (1–7) could be as a potential therapeutic agent able to mitigate the lung injury in patients with COVID-19 infection, without increasing ACE-2 activity.</a:t>
            </a:r>
          </a:p>
          <a:p>
            <a:pPr algn="just">
              <a:defRPr/>
            </a:pPr>
            <a:r>
              <a:rPr lang="en-US" dirty="0">
                <a:effectLst/>
                <a:latin typeface="Times New Roman" panose="02020603050405020304" pitchFamily="18" charset="0"/>
                <a:cs typeface="Times New Roman" panose="02020603050405020304" pitchFamily="18" charset="0"/>
              </a:rPr>
              <a:t>**Angiotensin-(1–7) is one part of the protective the RAAS axis. This peptide binds to AT2R and </a:t>
            </a:r>
            <a:r>
              <a:rPr lang="en-US" dirty="0" err="1">
                <a:effectLst/>
                <a:latin typeface="Times New Roman" panose="02020603050405020304" pitchFamily="18" charset="0"/>
                <a:cs typeface="Times New Roman" panose="02020603050405020304" pitchFamily="18" charset="0"/>
              </a:rPr>
              <a:t>MasR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Ang</a:t>
            </a:r>
            <a:r>
              <a:rPr lang="en-US" dirty="0">
                <a:effectLst/>
                <a:latin typeface="Times New Roman" panose="02020603050405020304" pitchFamily="18" charset="0"/>
                <a:cs typeface="Times New Roman" panose="02020603050405020304" pitchFamily="18" charset="0"/>
              </a:rPr>
              <a:t>-(1–7), and </a:t>
            </a:r>
            <a:r>
              <a:rPr lang="en-US" dirty="0" err="1">
                <a:effectLst/>
                <a:latin typeface="Times New Roman" panose="02020603050405020304" pitchFamily="18" charset="0"/>
                <a:cs typeface="Times New Roman" panose="02020603050405020304" pitchFamily="18" charset="0"/>
              </a:rPr>
              <a:t>MasR</a:t>
            </a:r>
            <a:r>
              <a:rPr lang="en-US" dirty="0">
                <a:effectLst/>
                <a:latin typeface="Times New Roman" panose="02020603050405020304" pitchFamily="18" charset="0"/>
                <a:cs typeface="Times New Roman" panose="02020603050405020304" pitchFamily="18" charset="0"/>
              </a:rPr>
              <a:t> agonists could be used in the treatment of patients with severe COVID-19. </a:t>
            </a:r>
          </a:p>
          <a:p>
            <a:pPr algn="just">
              <a:defRPr/>
            </a:pPr>
            <a:r>
              <a:rPr lang="en-US" dirty="0">
                <a:effectLst/>
                <a:latin typeface="Times New Roman" panose="02020603050405020304" pitchFamily="18" charset="0"/>
                <a:cs typeface="Times New Roman" panose="02020603050405020304" pitchFamily="18" charset="0"/>
              </a:rPr>
              <a:t>**</a:t>
            </a:r>
            <a:r>
              <a:rPr lang="en-US" dirty="0" err="1">
                <a:effectLst/>
                <a:latin typeface="Times New Roman" panose="02020603050405020304" pitchFamily="18" charset="0"/>
                <a:cs typeface="Times New Roman" panose="02020603050405020304" pitchFamily="18" charset="0"/>
              </a:rPr>
              <a:t>Hydroxypropyl</a:t>
            </a:r>
            <a:r>
              <a:rPr lang="en-US" dirty="0">
                <a:effectLst/>
                <a:latin typeface="Times New Roman" panose="02020603050405020304" pitchFamily="18" charset="0"/>
                <a:cs typeface="Times New Roman" panose="02020603050405020304" pitchFamily="18" charset="0"/>
              </a:rPr>
              <a:t>-β-</a:t>
            </a:r>
            <a:r>
              <a:rPr lang="en-US" dirty="0" err="1">
                <a:effectLst/>
                <a:latin typeface="Times New Roman" panose="02020603050405020304" pitchFamily="18" charset="0"/>
                <a:cs typeface="Times New Roman" panose="02020603050405020304" pitchFamily="18" charset="0"/>
              </a:rPr>
              <a:t>cyclodextrin</a:t>
            </a:r>
            <a:r>
              <a:rPr lang="en-US" dirty="0">
                <a:effectLst/>
                <a:latin typeface="Times New Roman" panose="02020603050405020304" pitchFamily="18" charset="0"/>
                <a:cs typeface="Times New Roman" panose="02020603050405020304" pitchFamily="18" charset="0"/>
              </a:rPr>
              <a:t>–</a:t>
            </a:r>
            <a:r>
              <a:rPr lang="en-US" dirty="0" err="1">
                <a:effectLst/>
                <a:latin typeface="Times New Roman" panose="02020603050405020304" pitchFamily="18" charset="0"/>
                <a:cs typeface="Times New Roman" panose="02020603050405020304" pitchFamily="18" charset="0"/>
              </a:rPr>
              <a:t>Ang</a:t>
            </a:r>
            <a:r>
              <a:rPr lang="en-US" dirty="0">
                <a:effectLst/>
                <a:latin typeface="Times New Roman" panose="02020603050405020304" pitchFamily="18" charset="0"/>
                <a:cs typeface="Times New Roman" panose="02020603050405020304" pitchFamily="18" charset="0"/>
              </a:rPr>
              <a:t>-(1–7) complex</a:t>
            </a:r>
          </a:p>
          <a:p>
            <a:pPr algn="just">
              <a:defRPr/>
            </a:pPr>
            <a:r>
              <a:rPr lang="en-US" dirty="0">
                <a:effectLst/>
                <a:latin typeface="Times New Roman" panose="02020603050405020304" pitchFamily="18" charset="0"/>
                <a:cs typeface="Times New Roman" panose="02020603050405020304" pitchFamily="18" charset="0"/>
              </a:rPr>
              <a:t>**Intravenous infusion of cyclic </a:t>
            </a:r>
            <a:r>
              <a:rPr lang="en-US" dirty="0" err="1">
                <a:effectLst/>
                <a:latin typeface="Times New Roman" panose="02020603050405020304" pitchFamily="18" charset="0"/>
                <a:cs typeface="Times New Roman" panose="02020603050405020304" pitchFamily="18" charset="0"/>
              </a:rPr>
              <a:t>Ang</a:t>
            </a:r>
            <a:r>
              <a:rPr lang="en-US" dirty="0">
                <a:effectLst/>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7D28D1-66F2-4491-BB81-82B7F8B46B91}"/>
              </a:ext>
            </a:extLst>
          </p:cNvPr>
          <p:cNvSpPr>
            <a:spLocks noGrp="1"/>
          </p:cNvSpPr>
          <p:nvPr>
            <p:ph idx="1"/>
          </p:nvPr>
        </p:nvSpPr>
        <p:spPr>
          <a:xfrm>
            <a:off x="107950" y="115888"/>
            <a:ext cx="8928100" cy="6626225"/>
          </a:xfrm>
        </p:spPr>
        <p:txBody>
          <a:bodyPr/>
          <a:lstStyle/>
          <a:p>
            <a:pPr algn="just">
              <a:defRPr/>
            </a:pPr>
            <a:r>
              <a:rPr lang="en-US" dirty="0">
                <a:latin typeface="Times New Roman" panose="02020603050405020304" pitchFamily="18" charset="0"/>
                <a:cs typeface="Times New Roman" panose="02020603050405020304" pitchFamily="18" charset="0"/>
              </a:rPr>
              <a:t>**During the process of aging, chronic elevation of Ang II evokes generation of reactive oxygen species (ROS) via binding with AT1R to activate NADPH oxidase.</a:t>
            </a:r>
          </a:p>
          <a:p>
            <a:pPr algn="just">
              <a:defRPr/>
            </a:pPr>
            <a:r>
              <a:rPr lang="en-US" dirty="0">
                <a:latin typeface="Times New Roman" panose="02020603050405020304" pitchFamily="18" charset="0"/>
                <a:cs typeface="Times New Roman" panose="02020603050405020304" pitchFamily="18" charset="0"/>
              </a:rPr>
              <a:t>**Local formation of Ang II is increased in aged hearts, and </a:t>
            </a:r>
            <a:r>
              <a:rPr lang="en-US" dirty="0" err="1">
                <a:latin typeface="Times New Roman" panose="02020603050405020304" pitchFamily="18" charset="0"/>
                <a:cs typeface="Times New Roman" panose="02020603050405020304" pitchFamily="18" charset="0"/>
              </a:rPr>
              <a:t>chymase</a:t>
            </a:r>
            <a:r>
              <a:rPr lang="en-US" dirty="0">
                <a:latin typeface="Times New Roman" panose="02020603050405020304" pitchFamily="18" charset="0"/>
                <a:cs typeface="Times New Roman" panose="02020603050405020304" pitchFamily="18" charset="0"/>
              </a:rPr>
              <a:t> is primarily responsible for this increase. </a:t>
            </a:r>
          </a:p>
          <a:p>
            <a:pPr algn="just">
              <a:defRPr/>
            </a:pPr>
            <a:r>
              <a:rPr lang="en-US" dirty="0">
                <a:latin typeface="Times New Roman" panose="02020603050405020304" pitchFamily="18" charset="0"/>
                <a:cs typeface="Times New Roman" panose="02020603050405020304" pitchFamily="18" charset="0"/>
              </a:rPr>
              <a:t>**Chronic exercise is able to normalize the age-dependent alterations via compromising </a:t>
            </a:r>
            <a:r>
              <a:rPr lang="en-US" dirty="0" err="1">
                <a:latin typeface="Times New Roman" panose="02020603050405020304" pitchFamily="18" charset="0"/>
                <a:cs typeface="Times New Roman" panose="02020603050405020304" pitchFamily="18" charset="0"/>
              </a:rPr>
              <a:t>chymase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Ang</a:t>
            </a:r>
            <a:r>
              <a:rPr lang="en-US" dirty="0">
                <a:latin typeface="Times New Roman" panose="02020603050405020304" pitchFamily="18" charset="0"/>
                <a:cs typeface="Times New Roman" panose="02020603050405020304" pitchFamily="18" charset="0"/>
              </a:rPr>
              <a:t> II/angiotensin type 1 receptor/</a:t>
            </a:r>
            <a:r>
              <a:rPr lang="en-US" dirty="0" err="1">
                <a:latin typeface="Times New Roman" panose="02020603050405020304" pitchFamily="18" charset="0"/>
                <a:cs typeface="Times New Roman" panose="02020603050405020304" pitchFamily="18" charset="0"/>
              </a:rPr>
              <a:t>Nox</a:t>
            </a:r>
            <a:r>
              <a:rPr lang="en-US" dirty="0">
                <a:latin typeface="Times New Roman" panose="02020603050405020304" pitchFamily="18" charset="0"/>
                <a:cs typeface="Times New Roman" panose="02020603050405020304" pitchFamily="18" charset="0"/>
              </a:rPr>
              <a:t> actions while promoting ACE2/</a:t>
            </a:r>
            <a:r>
              <a:rPr lang="en-US" dirty="0" err="1">
                <a:latin typeface="Times New Roman" panose="02020603050405020304" pitchFamily="18" charset="0"/>
                <a:cs typeface="Times New Roman" panose="02020603050405020304" pitchFamily="18" charset="0"/>
              </a:rPr>
              <a:t>Ang</a:t>
            </a:r>
            <a:r>
              <a:rPr lang="en-US" dirty="0">
                <a:latin typeface="Times New Roman" panose="02020603050405020304" pitchFamily="18" charset="0"/>
                <a:cs typeface="Times New Roman" panose="02020603050405020304" pitchFamily="18" charset="0"/>
              </a:rPr>
              <a:t> 1-7/</a:t>
            </a:r>
            <a:r>
              <a:rPr lang="en-US" dirty="0" err="1">
                <a:latin typeface="Times New Roman" panose="02020603050405020304" pitchFamily="18" charset="0"/>
                <a:cs typeface="Times New Roman" panose="02020603050405020304" pitchFamily="18" charset="0"/>
              </a:rPr>
              <a:t>MasR</a:t>
            </a:r>
            <a:r>
              <a:rPr lang="en-US" dirty="0">
                <a:latin typeface="Times New Roman" panose="02020603050405020304" pitchFamily="18" charset="0"/>
                <a:cs typeface="Times New Roman" panose="02020603050405020304" pitchFamily="18" charset="0"/>
              </a:rPr>
              <a:t> signaling.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1891</TotalTime>
  <Words>1631</Words>
  <Application>Microsoft Office PowerPoint</Application>
  <PresentationFormat>On-screen Show (4:3)</PresentationFormat>
  <Paragraphs>158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Ocean</vt:lpstr>
      <vt:lpstr>PowerPoint Presentation</vt:lpstr>
      <vt:lpstr>PowerPoint Presentation</vt:lpstr>
      <vt:lpstr>PowerPoint Presentation</vt:lpstr>
      <vt:lpstr>PowerPoint Presentation</vt:lpstr>
      <vt:lpstr>Kallikrein/kinin pathway and crosstalk with the RAAS </vt:lpstr>
      <vt:lpstr>PowerPoint Presentation</vt:lpstr>
      <vt:lpstr>PowerPoint Presentation</vt:lpstr>
      <vt:lpstr>PowerPoint Presentation</vt:lpstr>
      <vt:lpstr>PowerPoint Presentation</vt:lpstr>
      <vt:lpstr>ACE2 and COVID-19 pathogenesis</vt:lpstr>
      <vt:lpstr>ACE2 and COVID-19 pathogenesis</vt:lpstr>
      <vt:lpstr>ACE2 and COVID-19 pathogenesis</vt:lpstr>
      <vt:lpstr>ACE2 and COVID-19 pathogenesis</vt:lpstr>
      <vt:lpstr>ACE2 and COVID-19 pathogenesis</vt:lpstr>
      <vt:lpstr>COVID-19 and therapy </vt:lpstr>
      <vt:lpstr>The human recombinant ACE2( rhACE2  ) </vt:lpstr>
      <vt:lpstr>PowerPoint Presentation</vt:lpstr>
      <vt:lpstr>PowerPoint Presentation</vt:lpstr>
      <vt:lpstr>  ACE inhibitors and angiotensin receptor blockers  </vt:lpstr>
      <vt:lpstr>PowerPoint Presentation</vt:lpstr>
      <vt:lpstr>Renin Inhibitors </vt:lpstr>
      <vt:lpstr>Renin Inhibitors</vt:lpstr>
      <vt:lpstr>PowerPoint Presentation</vt:lpstr>
      <vt:lpstr>Antihyperglycemic agents, RAAS and COVID-19</vt:lpstr>
      <vt:lpstr>Antihyperglycemic agents, RAAS and COVID-19</vt:lpstr>
      <vt:lpstr>Antihyperglycemic agents, RAAS and COVID-19</vt:lpstr>
      <vt:lpstr>Janus activated kinase (JAK) inhibitors</vt:lpstr>
      <vt:lpstr>Janus activated kinase (JAK) inhibitors</vt:lpstr>
      <vt:lpstr>Resveratrol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GLYCOLYSIS</dc:title>
  <dc:creator>USER</dc:creator>
  <cp:lastModifiedBy>a</cp:lastModifiedBy>
  <cp:revision>305</cp:revision>
  <dcterms:created xsi:type="dcterms:W3CDTF">2008-10-11T07:23:09Z</dcterms:created>
  <dcterms:modified xsi:type="dcterms:W3CDTF">2021-07-30T09:52:38Z</dcterms:modified>
</cp:coreProperties>
</file>