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Lst>
  <p:notesMasterIdLst>
    <p:notesMasterId r:id="rId35"/>
  </p:notesMasterIdLst>
  <p:sldIdLst>
    <p:sldId id="256" r:id="rId2"/>
    <p:sldId id="289" r:id="rId3"/>
    <p:sldId id="257" r:id="rId4"/>
    <p:sldId id="258" r:id="rId5"/>
    <p:sldId id="259" r:id="rId6"/>
    <p:sldId id="260" r:id="rId7"/>
    <p:sldId id="261" r:id="rId8"/>
    <p:sldId id="262" r:id="rId9"/>
    <p:sldId id="265" r:id="rId10"/>
    <p:sldId id="263" r:id="rId11"/>
    <p:sldId id="264" r:id="rId12"/>
    <p:sldId id="266" r:id="rId13"/>
    <p:sldId id="267" r:id="rId14"/>
    <p:sldId id="269" r:id="rId15"/>
    <p:sldId id="288" r:id="rId16"/>
    <p:sldId id="270" r:id="rId17"/>
    <p:sldId id="271" r:id="rId18"/>
    <p:sldId id="272" r:id="rId19"/>
    <p:sldId id="273" r:id="rId20"/>
    <p:sldId id="274" r:id="rId21"/>
    <p:sldId id="275" r:id="rId22"/>
    <p:sldId id="276" r:id="rId23"/>
    <p:sldId id="277" r:id="rId24"/>
    <p:sldId id="279" r:id="rId25"/>
    <p:sldId id="280" r:id="rId26"/>
    <p:sldId id="281" r:id="rId27"/>
    <p:sldId id="282" r:id="rId28"/>
    <p:sldId id="283" r:id="rId29"/>
    <p:sldId id="284" r:id="rId30"/>
    <p:sldId id="285" r:id="rId31"/>
    <p:sldId id="286" r:id="rId32"/>
    <p:sldId id="287" r:id="rId33"/>
    <p:sldId id="290"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4340" autoAdjust="0"/>
  </p:normalViewPr>
  <p:slideViewPr>
    <p:cSldViewPr snapToGrid="0">
      <p:cViewPr varScale="1">
        <p:scale>
          <a:sx n="80" d="100"/>
          <a:sy n="80" d="100"/>
        </p:scale>
        <p:origin x="34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6B2172-70F9-4ABF-AC89-A175B6B2F2F4}" type="datetimeFigureOut">
              <a:rPr lang="en-US" smtClean="0"/>
              <a:t>7/2/2023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5668E8-716E-4BB6-B7EE-7BE623C1E6D3}" type="slidenum">
              <a:rPr lang="en-US" smtClean="0"/>
              <a:t>‹#›</a:t>
            </a:fld>
            <a:endParaRPr lang="en-US"/>
          </a:p>
        </p:txBody>
      </p:sp>
    </p:spTree>
    <p:extLst>
      <p:ext uri="{BB962C8B-B14F-4D97-AF65-F5344CB8AC3E}">
        <p14:creationId xmlns:p14="http://schemas.microsoft.com/office/powerpoint/2010/main" val="2554463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5668E8-716E-4BB6-B7EE-7BE623C1E6D3}" type="slidenum">
              <a:rPr lang="en-US" smtClean="0"/>
              <a:t>28</a:t>
            </a:fld>
            <a:endParaRPr lang="en-US"/>
          </a:p>
        </p:txBody>
      </p:sp>
    </p:spTree>
    <p:extLst>
      <p:ext uri="{BB962C8B-B14F-4D97-AF65-F5344CB8AC3E}">
        <p14:creationId xmlns:p14="http://schemas.microsoft.com/office/powerpoint/2010/main" val="733020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F8C84381-136B-4B3A-9D96-D014653B3259}" type="datetime1">
              <a:rPr lang="en-US" smtClean="0"/>
              <a:t>7/2/2023</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BFAFFACA-EE60-4995-B235-3D09DF76AC89}" type="slidenum">
              <a:rPr lang="en-US" smtClean="0"/>
              <a:t>‹#›</a:t>
            </a:fld>
            <a:endParaRPr lang="en-US" dirty="0"/>
          </a:p>
        </p:txBody>
      </p:sp>
    </p:spTree>
    <p:extLst>
      <p:ext uri="{BB962C8B-B14F-4D97-AF65-F5344CB8AC3E}">
        <p14:creationId xmlns:p14="http://schemas.microsoft.com/office/powerpoint/2010/main" val="4064153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A2176D-288B-48C4-A7B2-11E1D97B28A9}" type="datetime1">
              <a:rPr lang="en-US" smtClean="0"/>
              <a:t>7/2/2023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AFFACA-EE60-4995-B235-3D09DF76AC89}" type="slidenum">
              <a:rPr lang="en-US" smtClean="0"/>
              <a:t>‹#›</a:t>
            </a:fld>
            <a:endParaRPr lang="en-US"/>
          </a:p>
        </p:txBody>
      </p:sp>
    </p:spTree>
    <p:extLst>
      <p:ext uri="{BB962C8B-B14F-4D97-AF65-F5344CB8AC3E}">
        <p14:creationId xmlns:p14="http://schemas.microsoft.com/office/powerpoint/2010/main" val="4192117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087390D-36E5-4F71-A309-890FA09725ED}" type="datetime1">
              <a:rPr lang="en-US" smtClean="0"/>
              <a:t>7/2/2023</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BFAFFACA-EE60-4995-B235-3D09DF76AC89}" type="slidenum">
              <a:rPr lang="en-US" smtClean="0"/>
              <a:t>‹#›</a:t>
            </a:fld>
            <a:endParaRPr lang="en-US"/>
          </a:p>
        </p:txBody>
      </p:sp>
    </p:spTree>
    <p:extLst>
      <p:ext uri="{BB962C8B-B14F-4D97-AF65-F5344CB8AC3E}">
        <p14:creationId xmlns:p14="http://schemas.microsoft.com/office/powerpoint/2010/main" val="2739340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385E14-65F5-4F36-94A1-48708511DFFD}" type="datetime1">
              <a:rPr lang="en-US" smtClean="0"/>
              <a:t>7/2/2023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BFAFFACA-EE60-4995-B235-3D09DF76AC89}" type="slidenum">
              <a:rPr lang="en-US" smtClean="0"/>
              <a:t>‹#›</a:t>
            </a:fld>
            <a:endParaRPr lang="en-US" dirty="0"/>
          </a:p>
        </p:txBody>
      </p:sp>
    </p:spTree>
    <p:extLst>
      <p:ext uri="{BB962C8B-B14F-4D97-AF65-F5344CB8AC3E}">
        <p14:creationId xmlns:p14="http://schemas.microsoft.com/office/powerpoint/2010/main" val="2896577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0D8ACAF4-540E-406F-B30B-B29FE7A9AE37}" type="datetime1">
              <a:rPr lang="en-US" smtClean="0"/>
              <a:t>7/2/2023</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BFAFFACA-EE60-4995-B235-3D09DF76AC89}" type="slidenum">
              <a:rPr lang="en-US" smtClean="0"/>
              <a:t>‹#›</a:t>
            </a:fld>
            <a:endParaRPr lang="en-US"/>
          </a:p>
        </p:txBody>
      </p:sp>
    </p:spTree>
    <p:extLst>
      <p:ext uri="{BB962C8B-B14F-4D97-AF65-F5344CB8AC3E}">
        <p14:creationId xmlns:p14="http://schemas.microsoft.com/office/powerpoint/2010/main" val="3979467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0F767B-6E39-4179-ABA7-BB1728218366}" type="datetime1">
              <a:rPr lang="en-US" smtClean="0"/>
              <a:t>7/2/2023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AFFACA-EE60-4995-B235-3D09DF76AC89}" type="slidenum">
              <a:rPr lang="en-US" smtClean="0"/>
              <a:t>‹#›</a:t>
            </a:fld>
            <a:endParaRPr lang="en-US"/>
          </a:p>
        </p:txBody>
      </p:sp>
    </p:spTree>
    <p:extLst>
      <p:ext uri="{BB962C8B-B14F-4D97-AF65-F5344CB8AC3E}">
        <p14:creationId xmlns:p14="http://schemas.microsoft.com/office/powerpoint/2010/main" val="738804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D4C6420-379F-4492-8CFF-9E60E31A7BCC}" type="datetime1">
              <a:rPr lang="en-US" smtClean="0"/>
              <a:t>7/2/2023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AFFACA-EE60-4995-B235-3D09DF76AC89}" type="slidenum">
              <a:rPr lang="en-US" smtClean="0"/>
              <a:t>‹#›</a:t>
            </a:fld>
            <a:endParaRPr lang="en-US"/>
          </a:p>
        </p:txBody>
      </p:sp>
    </p:spTree>
    <p:extLst>
      <p:ext uri="{BB962C8B-B14F-4D97-AF65-F5344CB8AC3E}">
        <p14:creationId xmlns:p14="http://schemas.microsoft.com/office/powerpoint/2010/main" val="688936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630499-9CE2-423D-BE0A-9B6CEE3A600E}" type="datetime1">
              <a:rPr lang="en-US" smtClean="0"/>
              <a:t>7/2/2023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AFFACA-EE60-4995-B235-3D09DF76AC89}" type="slidenum">
              <a:rPr lang="en-US" smtClean="0"/>
              <a:t>‹#›</a:t>
            </a:fld>
            <a:endParaRPr lang="en-US"/>
          </a:p>
        </p:txBody>
      </p:sp>
    </p:spTree>
    <p:extLst>
      <p:ext uri="{BB962C8B-B14F-4D97-AF65-F5344CB8AC3E}">
        <p14:creationId xmlns:p14="http://schemas.microsoft.com/office/powerpoint/2010/main" val="2281937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EC77FF-6441-4B91-985B-78842B0FC431}" type="datetime1">
              <a:rPr lang="en-US" smtClean="0"/>
              <a:t>7/2/2023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AFFACA-EE60-4995-B235-3D09DF76AC89}" type="slidenum">
              <a:rPr lang="en-US" smtClean="0"/>
              <a:t>‹#›</a:t>
            </a:fld>
            <a:endParaRPr lang="en-US"/>
          </a:p>
        </p:txBody>
      </p:sp>
    </p:spTree>
    <p:extLst>
      <p:ext uri="{BB962C8B-B14F-4D97-AF65-F5344CB8AC3E}">
        <p14:creationId xmlns:p14="http://schemas.microsoft.com/office/powerpoint/2010/main" val="1976256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2F104959-AD61-42F9-88BE-B2F36935E139}" type="datetime1">
              <a:rPr lang="en-US" smtClean="0"/>
              <a:t>7/2/2023</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BFAFFACA-EE60-4995-B235-3D09DF76AC89}" type="slidenum">
              <a:rPr lang="en-US" smtClean="0"/>
              <a:t>‹#›</a:t>
            </a:fld>
            <a:endParaRPr lang="en-US"/>
          </a:p>
        </p:txBody>
      </p:sp>
    </p:spTree>
    <p:extLst>
      <p:ext uri="{BB962C8B-B14F-4D97-AF65-F5344CB8AC3E}">
        <p14:creationId xmlns:p14="http://schemas.microsoft.com/office/powerpoint/2010/main" val="130168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18A3B0-E5F8-46AA-9ECD-EE95834A430E}" type="datetime1">
              <a:rPr lang="en-US" smtClean="0"/>
              <a:t>7/2/2023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AFFACA-EE60-4995-B235-3D09DF76AC89}" type="slidenum">
              <a:rPr lang="en-US" smtClean="0"/>
              <a:t>‹#›</a:t>
            </a:fld>
            <a:endParaRPr lang="en-US"/>
          </a:p>
        </p:txBody>
      </p:sp>
    </p:spTree>
    <p:extLst>
      <p:ext uri="{BB962C8B-B14F-4D97-AF65-F5344CB8AC3E}">
        <p14:creationId xmlns:p14="http://schemas.microsoft.com/office/powerpoint/2010/main" val="1033494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8EEDB538-3023-47EC-B1E4-834EF6DD2E48}" type="datetime1">
              <a:rPr lang="en-US" smtClean="0"/>
              <a:t>7/2/2023</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4000">
                <a:solidFill>
                  <a:schemeClr val="accent2"/>
                </a:solidFill>
              </a:defRPr>
            </a:lvl1pPr>
          </a:lstStyle>
          <a:p>
            <a:r>
              <a:rPr lang="en-US" dirty="0"/>
              <a:t>1</a:t>
            </a: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01457602"/>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D754-DF64-71CD-2C29-F16B7E248853}"/>
              </a:ext>
            </a:extLst>
          </p:cNvPr>
          <p:cNvSpPr>
            <a:spLocks noGrp="1"/>
          </p:cNvSpPr>
          <p:nvPr>
            <p:ph type="ctrTitle"/>
          </p:nvPr>
        </p:nvSpPr>
        <p:spPr>
          <a:xfrm>
            <a:off x="214730" y="721895"/>
            <a:ext cx="7946441" cy="2177715"/>
          </a:xfrm>
        </p:spPr>
        <p:txBody>
          <a:bodyPr>
            <a:noAutofit/>
          </a:bodyPr>
          <a:lstStyle/>
          <a:p>
            <a:r>
              <a:rPr lang="en-US" sz="6600" dirty="0"/>
              <a:t>RNA-Based </a:t>
            </a:r>
            <a:r>
              <a:rPr lang="en-US" sz="6600" dirty="0" err="1"/>
              <a:t>Technolgies</a:t>
            </a:r>
            <a:br>
              <a:rPr lang="en-US" sz="6600" dirty="0"/>
            </a:br>
            <a:r>
              <a:rPr lang="en-US" sz="2800" dirty="0">
                <a:solidFill>
                  <a:schemeClr val="accent1">
                    <a:lumMod val="25000"/>
                    <a:lumOff val="75000"/>
                  </a:schemeClr>
                </a:solidFill>
              </a:rPr>
              <a:t>Chapter 5 of </a:t>
            </a:r>
            <a:r>
              <a:rPr lang="en-US" sz="2800" dirty="0" err="1">
                <a:solidFill>
                  <a:schemeClr val="accent1">
                    <a:lumMod val="25000"/>
                    <a:lumOff val="75000"/>
                  </a:schemeClr>
                </a:solidFill>
              </a:rPr>
              <a:t>clark</a:t>
            </a:r>
            <a:r>
              <a:rPr lang="en-US" sz="2800" dirty="0">
                <a:solidFill>
                  <a:schemeClr val="accent1">
                    <a:lumMod val="25000"/>
                    <a:lumOff val="75000"/>
                  </a:schemeClr>
                </a:solidFill>
              </a:rPr>
              <a:t> biotechnology</a:t>
            </a:r>
            <a:endParaRPr lang="en-US" sz="6600" dirty="0">
              <a:solidFill>
                <a:schemeClr val="accent1">
                  <a:lumMod val="25000"/>
                  <a:lumOff val="75000"/>
                </a:schemeClr>
              </a:solidFill>
            </a:endParaRPr>
          </a:p>
        </p:txBody>
      </p:sp>
      <p:sp>
        <p:nvSpPr>
          <p:cNvPr id="3" name="Subtitle 2">
            <a:extLst>
              <a:ext uri="{FF2B5EF4-FFF2-40B4-BE49-F238E27FC236}">
                <a16:creationId xmlns:a16="http://schemas.microsoft.com/office/drawing/2014/main" id="{EA35042B-73F4-62D5-9FC1-114983ECA46D}"/>
              </a:ext>
            </a:extLst>
          </p:cNvPr>
          <p:cNvSpPr>
            <a:spLocks noGrp="1"/>
          </p:cNvSpPr>
          <p:nvPr>
            <p:ph type="subTitle" idx="1"/>
          </p:nvPr>
        </p:nvSpPr>
        <p:spPr>
          <a:xfrm>
            <a:off x="-381000" y="3380874"/>
            <a:ext cx="6141704" cy="1371599"/>
          </a:xfrm>
        </p:spPr>
        <p:txBody>
          <a:bodyPr>
            <a:normAutofit/>
          </a:bodyPr>
          <a:lstStyle/>
          <a:p>
            <a:pPr algn="r"/>
            <a:r>
              <a:rPr lang="fa-IR" sz="2800" dirty="0">
                <a:solidFill>
                  <a:schemeClr val="bg1"/>
                </a:solidFill>
              </a:rPr>
              <a:t>نام استاد: دکتر محمد زاده</a:t>
            </a:r>
            <a:r>
              <a:rPr lang="en-US" sz="2800" dirty="0">
                <a:solidFill>
                  <a:schemeClr val="bg1"/>
                </a:solidFill>
              </a:rPr>
              <a:t> </a:t>
            </a:r>
            <a:endParaRPr lang="fa-IR" sz="2800" dirty="0">
              <a:solidFill>
                <a:schemeClr val="bg1"/>
              </a:solidFill>
            </a:endParaRPr>
          </a:p>
          <a:p>
            <a:pPr algn="r"/>
            <a:r>
              <a:rPr lang="fa-IR" sz="2800" dirty="0">
                <a:solidFill>
                  <a:schemeClr val="bg1"/>
                </a:solidFill>
              </a:rPr>
              <a:t>نام دانشجو: فاطمه فاتحی </a:t>
            </a:r>
            <a:endParaRPr lang="en-US" sz="2800" dirty="0">
              <a:solidFill>
                <a:schemeClr val="bg1"/>
              </a:solidFill>
            </a:endParaRPr>
          </a:p>
        </p:txBody>
      </p:sp>
      <p:pic>
        <p:nvPicPr>
          <p:cNvPr id="5" name="Picture 4">
            <a:extLst>
              <a:ext uri="{FF2B5EF4-FFF2-40B4-BE49-F238E27FC236}">
                <a16:creationId xmlns:a16="http://schemas.microsoft.com/office/drawing/2014/main" id="{75AB5E55-4A5A-0373-42FE-7250311F56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7097" y="601578"/>
            <a:ext cx="4625724" cy="5775159"/>
          </a:xfrm>
          <a:prstGeom prst="rect">
            <a:avLst/>
          </a:prstGeom>
        </p:spPr>
      </p:pic>
      <p:sp>
        <p:nvSpPr>
          <p:cNvPr id="7" name="Slide Number Placeholder 6">
            <a:extLst>
              <a:ext uri="{FF2B5EF4-FFF2-40B4-BE49-F238E27FC236}">
                <a16:creationId xmlns:a16="http://schemas.microsoft.com/office/drawing/2014/main" id="{40731797-25E6-83B5-05FE-86DB1568CDB4}"/>
              </a:ext>
            </a:extLst>
          </p:cNvPr>
          <p:cNvSpPr>
            <a:spLocks noGrp="1"/>
          </p:cNvSpPr>
          <p:nvPr>
            <p:ph type="sldNum" sz="quarter" idx="12"/>
          </p:nvPr>
        </p:nvSpPr>
        <p:spPr/>
        <p:txBody>
          <a:bodyPr/>
          <a:lstStyle/>
          <a:p>
            <a:fld id="{BFAFFACA-EE60-4995-B235-3D09DF76AC89}" type="slidenum">
              <a:rPr lang="en-US" smtClean="0"/>
              <a:t>1</a:t>
            </a:fld>
            <a:endParaRPr lang="en-US"/>
          </a:p>
        </p:txBody>
      </p:sp>
    </p:spTree>
    <p:extLst>
      <p:ext uri="{BB962C8B-B14F-4D97-AF65-F5344CB8AC3E}">
        <p14:creationId xmlns:p14="http://schemas.microsoft.com/office/powerpoint/2010/main" val="3458281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59704-3E86-8DE1-7ED9-FB27A361D94B}"/>
              </a:ext>
            </a:extLst>
          </p:cNvPr>
          <p:cNvSpPr>
            <a:spLocks noGrp="1"/>
          </p:cNvSpPr>
          <p:nvPr>
            <p:ph type="title"/>
          </p:nvPr>
        </p:nvSpPr>
        <p:spPr>
          <a:xfrm>
            <a:off x="581191" y="1672389"/>
            <a:ext cx="11029616" cy="1756611"/>
          </a:xfrm>
        </p:spPr>
        <p:txBody>
          <a:bodyPr>
            <a:normAutofit/>
          </a:bodyPr>
          <a:lstStyle/>
          <a:p>
            <a:pPr algn="l"/>
            <a:r>
              <a:rPr lang="en-US" dirty="0">
                <a:solidFill>
                  <a:schemeClr val="tx1"/>
                </a:solidFill>
              </a:rPr>
              <a:t>Telomerase consists of the RNA template </a:t>
            </a:r>
            <a:r>
              <a:rPr lang="en-US" dirty="0">
                <a:solidFill>
                  <a:srgbClr val="FF0000"/>
                </a:solidFill>
              </a:rPr>
              <a:t>(TERC</a:t>
            </a:r>
            <a:r>
              <a:rPr lang="en-US" dirty="0">
                <a:solidFill>
                  <a:schemeClr val="tx1"/>
                </a:solidFill>
              </a:rPr>
              <a:t>) plus the telomerase reverse transcriptase</a:t>
            </a:r>
            <a:br>
              <a:rPr lang="en-US" dirty="0">
                <a:solidFill>
                  <a:schemeClr val="tx1"/>
                </a:solidFill>
              </a:rPr>
            </a:br>
            <a:r>
              <a:rPr lang="en-US" dirty="0">
                <a:solidFill>
                  <a:schemeClr val="tx1"/>
                </a:solidFill>
              </a:rPr>
              <a:t>subunit (</a:t>
            </a:r>
            <a:r>
              <a:rPr lang="en-US" dirty="0">
                <a:solidFill>
                  <a:srgbClr val="FF0000"/>
                </a:solidFill>
              </a:rPr>
              <a:t>TERT</a:t>
            </a:r>
            <a:r>
              <a:rPr lang="en-US" dirty="0">
                <a:solidFill>
                  <a:schemeClr val="tx1"/>
                </a:solidFill>
              </a:rPr>
              <a:t> protein)</a:t>
            </a:r>
          </a:p>
        </p:txBody>
      </p:sp>
      <p:sp>
        <p:nvSpPr>
          <p:cNvPr id="3" name="Content Placeholder 2">
            <a:extLst>
              <a:ext uri="{FF2B5EF4-FFF2-40B4-BE49-F238E27FC236}">
                <a16:creationId xmlns:a16="http://schemas.microsoft.com/office/drawing/2014/main" id="{D0FF568A-4A8C-8CC6-4D91-4E4EA8FFC8A9}"/>
              </a:ext>
            </a:extLst>
          </p:cNvPr>
          <p:cNvSpPr>
            <a:spLocks noGrp="1"/>
          </p:cNvSpPr>
          <p:nvPr>
            <p:ph idx="1"/>
          </p:nvPr>
        </p:nvSpPr>
        <p:spPr>
          <a:xfrm>
            <a:off x="500646" y="2318948"/>
            <a:ext cx="5250450" cy="3678303"/>
          </a:xfrm>
        </p:spPr>
        <p:txBody>
          <a:bodyPr>
            <a:normAutofit/>
          </a:bodyPr>
          <a:lstStyle/>
          <a:p>
            <a:pPr algn="l"/>
            <a:r>
              <a:rPr lang="en-US" sz="1800" b="0" i="0" u="none" strike="noStrike" baseline="0" dirty="0">
                <a:latin typeface="HelveticaNeue-LightCond"/>
              </a:rPr>
              <a:t>Telomerase reverse transcriptase, or TERT, is the major telomerase protein and contains the active site for DNA synthesis that uses the </a:t>
            </a:r>
            <a:r>
              <a:rPr lang="pt-BR" sz="1800" b="0" i="0" u="none" strike="noStrike" baseline="0" dirty="0">
                <a:latin typeface="HelveticaNeue-LightCond"/>
              </a:rPr>
              <a:t>TERC RNA as a template. </a:t>
            </a:r>
            <a:r>
              <a:rPr lang="en-US" sz="1800" b="0" i="0" u="none" strike="noStrike" baseline="0" dirty="0">
                <a:latin typeface="HelveticaNeue-LightCond"/>
              </a:rPr>
              <a:t>Several other proteins are needed for stability.</a:t>
            </a:r>
            <a:endParaRPr lang="en-US" dirty="0"/>
          </a:p>
        </p:txBody>
      </p:sp>
      <p:pic>
        <p:nvPicPr>
          <p:cNvPr id="4" name="Picture 3">
            <a:extLst>
              <a:ext uri="{FF2B5EF4-FFF2-40B4-BE49-F238E27FC236}">
                <a16:creationId xmlns:a16="http://schemas.microsoft.com/office/drawing/2014/main" id="{0D3F55E2-5280-1725-1102-0805D580F657}"/>
              </a:ext>
            </a:extLst>
          </p:cNvPr>
          <p:cNvPicPr>
            <a:picLocks noChangeAspect="1"/>
          </p:cNvPicPr>
          <p:nvPr/>
        </p:nvPicPr>
        <p:blipFill>
          <a:blip r:embed="rId2"/>
          <a:stretch>
            <a:fillRect/>
          </a:stretch>
        </p:blipFill>
        <p:spPr>
          <a:xfrm>
            <a:off x="5649829" y="3043990"/>
            <a:ext cx="6453940" cy="3814010"/>
          </a:xfrm>
          <a:prstGeom prst="rect">
            <a:avLst/>
          </a:prstGeom>
        </p:spPr>
      </p:pic>
      <p:sp>
        <p:nvSpPr>
          <p:cNvPr id="6" name="TextBox 5">
            <a:extLst>
              <a:ext uri="{FF2B5EF4-FFF2-40B4-BE49-F238E27FC236}">
                <a16:creationId xmlns:a16="http://schemas.microsoft.com/office/drawing/2014/main" id="{AFD8CC61-E9F9-DE77-4438-F8A738CC8FD2}"/>
              </a:ext>
            </a:extLst>
          </p:cNvPr>
          <p:cNvSpPr txBox="1"/>
          <p:nvPr/>
        </p:nvSpPr>
        <p:spPr>
          <a:xfrm>
            <a:off x="881313" y="841507"/>
            <a:ext cx="6093994" cy="769441"/>
          </a:xfrm>
          <a:prstGeom prst="rect">
            <a:avLst/>
          </a:prstGeom>
          <a:noFill/>
        </p:spPr>
        <p:txBody>
          <a:bodyPr wrap="square">
            <a:spAutoFit/>
          </a:bodyPr>
          <a:lstStyle/>
          <a:p>
            <a:r>
              <a:rPr lang="en-US" sz="4400" dirty="0">
                <a:solidFill>
                  <a:schemeClr val="bg1"/>
                </a:solidFill>
              </a:rPr>
              <a:t>Telomerase</a:t>
            </a:r>
            <a:endParaRPr lang="en-US" dirty="0">
              <a:solidFill>
                <a:schemeClr val="bg1"/>
              </a:solidFill>
            </a:endParaRPr>
          </a:p>
        </p:txBody>
      </p:sp>
      <p:sp>
        <p:nvSpPr>
          <p:cNvPr id="5" name="Slide Number Placeholder 4">
            <a:extLst>
              <a:ext uri="{FF2B5EF4-FFF2-40B4-BE49-F238E27FC236}">
                <a16:creationId xmlns:a16="http://schemas.microsoft.com/office/drawing/2014/main" id="{E232BB58-09F3-5C4D-E9DB-F5F2348C878D}"/>
              </a:ext>
            </a:extLst>
          </p:cNvPr>
          <p:cNvSpPr>
            <a:spLocks noGrp="1"/>
          </p:cNvSpPr>
          <p:nvPr>
            <p:ph type="sldNum" sz="quarter" idx="12"/>
          </p:nvPr>
        </p:nvSpPr>
        <p:spPr/>
        <p:txBody>
          <a:bodyPr/>
          <a:lstStyle/>
          <a:p>
            <a:fld id="{BFAFFACA-EE60-4995-B235-3D09DF76AC89}" type="slidenum">
              <a:rPr lang="en-US" smtClean="0"/>
              <a:t>10</a:t>
            </a:fld>
            <a:endParaRPr lang="en-US"/>
          </a:p>
        </p:txBody>
      </p:sp>
    </p:spTree>
    <p:extLst>
      <p:ext uri="{BB962C8B-B14F-4D97-AF65-F5344CB8AC3E}">
        <p14:creationId xmlns:p14="http://schemas.microsoft.com/office/powerpoint/2010/main" val="1665684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1FFD8-37D9-CE75-1CFC-54B13EB09DC8}"/>
              </a:ext>
            </a:extLst>
          </p:cNvPr>
          <p:cNvSpPr>
            <a:spLocks noGrp="1"/>
          </p:cNvSpPr>
          <p:nvPr>
            <p:ph type="title"/>
          </p:nvPr>
        </p:nvSpPr>
        <p:spPr/>
        <p:txBody>
          <a:bodyPr/>
          <a:lstStyle/>
          <a:p>
            <a:r>
              <a:rPr lang="en-US" dirty="0"/>
              <a:t>Pirna (piwi rna)</a:t>
            </a:r>
          </a:p>
        </p:txBody>
      </p:sp>
      <p:sp>
        <p:nvSpPr>
          <p:cNvPr id="3" name="Content Placeholder 2">
            <a:extLst>
              <a:ext uri="{FF2B5EF4-FFF2-40B4-BE49-F238E27FC236}">
                <a16:creationId xmlns:a16="http://schemas.microsoft.com/office/drawing/2014/main" id="{E6DE3F1D-CFD2-503B-EF71-26D078A1CD12}"/>
              </a:ext>
            </a:extLst>
          </p:cNvPr>
          <p:cNvSpPr>
            <a:spLocks noGrp="1"/>
          </p:cNvSpPr>
          <p:nvPr>
            <p:ph idx="1"/>
          </p:nvPr>
        </p:nvSpPr>
        <p:spPr>
          <a:xfrm>
            <a:off x="196184" y="2477541"/>
            <a:ext cx="6938544" cy="3678303"/>
          </a:xfrm>
        </p:spPr>
        <p:txBody>
          <a:bodyPr>
            <a:normAutofit fontScale="92500" lnSpcReduction="20000"/>
          </a:bodyPr>
          <a:lstStyle/>
          <a:p>
            <a:pPr algn="l"/>
            <a:r>
              <a:rPr lang="en-US" sz="3200" b="0" i="0" u="none" strike="noStrike" baseline="0" dirty="0">
                <a:latin typeface="Giovanni-Book"/>
              </a:rPr>
              <a:t> When </a:t>
            </a:r>
            <a:r>
              <a:rPr lang="en-US" sz="3200" b="0" i="0" u="none" strike="noStrike" baseline="0" dirty="0" err="1">
                <a:latin typeface="Giovanni-Book"/>
              </a:rPr>
              <a:t>piRNA</a:t>
            </a:r>
            <a:r>
              <a:rPr lang="en-US" sz="3200" b="0" i="0" u="none" strike="noStrike" baseline="0" dirty="0">
                <a:latin typeface="Giovanni-Book"/>
              </a:rPr>
              <a:t> gene clusters are expressed into RNA, members of the </a:t>
            </a:r>
            <a:r>
              <a:rPr lang="en-US" sz="3200" b="0" i="0" u="none" strike="noStrike" baseline="0" dirty="0">
                <a:solidFill>
                  <a:srgbClr val="FF0000"/>
                </a:solidFill>
                <a:latin typeface="Giovanni-Book"/>
              </a:rPr>
              <a:t>Argonaut protein family recognize the </a:t>
            </a:r>
            <a:r>
              <a:rPr lang="en-US" sz="3200" b="0" i="0" u="none" strike="noStrike" baseline="0" dirty="0" err="1">
                <a:solidFill>
                  <a:srgbClr val="FF0000"/>
                </a:solidFill>
                <a:latin typeface="Giovanni-Book"/>
              </a:rPr>
              <a:t>piRNA</a:t>
            </a:r>
            <a:r>
              <a:rPr lang="en-US" sz="3200" b="0" i="0" u="none" strike="noStrike" baseline="0" dirty="0">
                <a:latin typeface="Giovanni-Book"/>
              </a:rPr>
              <a:t>, </a:t>
            </a:r>
            <a:r>
              <a:rPr lang="en-US" sz="3200" b="0" i="0" u="none" strike="noStrike" baseline="0" dirty="0">
                <a:solidFill>
                  <a:srgbClr val="FF0000"/>
                </a:solidFill>
                <a:latin typeface="Giovanni-Book"/>
              </a:rPr>
              <a:t>cleave it into small pieces</a:t>
            </a:r>
            <a:r>
              <a:rPr lang="en-US" sz="3200" b="0" i="0" u="none" strike="noStrike" baseline="0" dirty="0">
                <a:latin typeface="Giovanni-Book"/>
              </a:rPr>
              <a:t>, and then </a:t>
            </a:r>
            <a:r>
              <a:rPr lang="en-US" sz="3200" b="0" i="0" u="none" strike="noStrike" baseline="0" dirty="0">
                <a:solidFill>
                  <a:srgbClr val="FF0000"/>
                </a:solidFill>
                <a:latin typeface="Giovanni-Book"/>
              </a:rPr>
              <a:t>use these pieces as single stranded templates to bind and cleave an complementary RNA produced by the transposon.</a:t>
            </a:r>
            <a:r>
              <a:rPr lang="en-US" sz="3200" b="0" i="0" u="none" strike="noStrike" baseline="0" dirty="0">
                <a:latin typeface="Giovanni-Book"/>
              </a:rPr>
              <a:t> This action </a:t>
            </a:r>
            <a:r>
              <a:rPr lang="en-US" sz="3200" b="0" i="0" u="none" strike="noStrike" baseline="0" dirty="0">
                <a:solidFill>
                  <a:srgbClr val="FF0000"/>
                </a:solidFill>
                <a:latin typeface="Giovanni-Book"/>
              </a:rPr>
              <a:t>prevents endogenous transposons from moving to new locations.</a:t>
            </a:r>
            <a:endParaRPr lang="en-US" sz="2800" dirty="0">
              <a:solidFill>
                <a:srgbClr val="FF0000"/>
              </a:solidFill>
            </a:endParaRPr>
          </a:p>
        </p:txBody>
      </p:sp>
      <p:pic>
        <p:nvPicPr>
          <p:cNvPr id="5" name="Picture 4">
            <a:extLst>
              <a:ext uri="{FF2B5EF4-FFF2-40B4-BE49-F238E27FC236}">
                <a16:creationId xmlns:a16="http://schemas.microsoft.com/office/drawing/2014/main" id="{B7A4E353-ABFA-B51E-A4A6-055C17B8403C}"/>
              </a:ext>
            </a:extLst>
          </p:cNvPr>
          <p:cNvPicPr>
            <a:picLocks noChangeAspect="1"/>
          </p:cNvPicPr>
          <p:nvPr/>
        </p:nvPicPr>
        <p:blipFill rotWithShape="1">
          <a:blip r:embed="rId2"/>
          <a:srcRect l="39770" t="19985" r="34967" b="11736"/>
          <a:stretch/>
        </p:blipFill>
        <p:spPr>
          <a:xfrm>
            <a:off x="7050507" y="702156"/>
            <a:ext cx="5141493" cy="6155844"/>
          </a:xfrm>
          <a:prstGeom prst="rect">
            <a:avLst/>
          </a:prstGeom>
        </p:spPr>
      </p:pic>
      <p:sp>
        <p:nvSpPr>
          <p:cNvPr id="4" name="Slide Number Placeholder 3">
            <a:extLst>
              <a:ext uri="{FF2B5EF4-FFF2-40B4-BE49-F238E27FC236}">
                <a16:creationId xmlns:a16="http://schemas.microsoft.com/office/drawing/2014/main" id="{7B20AD06-9A19-83ED-F292-CAB39D5F1516}"/>
              </a:ext>
            </a:extLst>
          </p:cNvPr>
          <p:cNvSpPr>
            <a:spLocks noGrp="1"/>
          </p:cNvSpPr>
          <p:nvPr>
            <p:ph type="sldNum" sz="quarter" idx="12"/>
          </p:nvPr>
        </p:nvSpPr>
        <p:spPr/>
        <p:txBody>
          <a:bodyPr/>
          <a:lstStyle/>
          <a:p>
            <a:fld id="{BFAFFACA-EE60-4995-B235-3D09DF76AC89}" type="slidenum">
              <a:rPr lang="en-US" smtClean="0"/>
              <a:t>11</a:t>
            </a:fld>
            <a:endParaRPr lang="en-US"/>
          </a:p>
        </p:txBody>
      </p:sp>
    </p:spTree>
    <p:extLst>
      <p:ext uri="{BB962C8B-B14F-4D97-AF65-F5344CB8AC3E}">
        <p14:creationId xmlns:p14="http://schemas.microsoft.com/office/powerpoint/2010/main" val="4275967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7CEE9-3F00-61DC-6EFF-8F6FE7244485}"/>
              </a:ext>
            </a:extLst>
          </p:cNvPr>
          <p:cNvSpPr>
            <a:spLocks noGrp="1"/>
          </p:cNvSpPr>
          <p:nvPr>
            <p:ph type="title"/>
          </p:nvPr>
        </p:nvSpPr>
        <p:spPr/>
        <p:txBody>
          <a:bodyPr>
            <a:normAutofit/>
          </a:bodyPr>
          <a:lstStyle/>
          <a:p>
            <a:r>
              <a:rPr lang="en-US" dirty="0"/>
              <a:t>Antisense RNA Blocks Protein Expression</a:t>
            </a:r>
          </a:p>
        </p:txBody>
      </p:sp>
      <p:sp>
        <p:nvSpPr>
          <p:cNvPr id="3" name="Content Placeholder 2">
            <a:extLst>
              <a:ext uri="{FF2B5EF4-FFF2-40B4-BE49-F238E27FC236}">
                <a16:creationId xmlns:a16="http://schemas.microsoft.com/office/drawing/2014/main" id="{CED7589F-4912-3DE5-4177-328FEBA29352}"/>
              </a:ext>
            </a:extLst>
          </p:cNvPr>
          <p:cNvSpPr>
            <a:spLocks noGrp="1"/>
          </p:cNvSpPr>
          <p:nvPr>
            <p:ph idx="1"/>
          </p:nvPr>
        </p:nvSpPr>
        <p:spPr>
          <a:xfrm>
            <a:off x="123993" y="1589848"/>
            <a:ext cx="3581734" cy="5183931"/>
          </a:xfrm>
        </p:spPr>
        <p:txBody>
          <a:bodyPr>
            <a:normAutofit/>
          </a:bodyPr>
          <a:lstStyle/>
          <a:p>
            <a:pPr marL="0" indent="0" algn="l">
              <a:buNone/>
            </a:pPr>
            <a:r>
              <a:rPr lang="en-US" sz="1800" b="0" i="0" u="none" strike="noStrike" baseline="0" dirty="0">
                <a:latin typeface="HelveticaNeue-LightCond"/>
              </a:rPr>
              <a:t>The complementary sequence of antisense RNA </a:t>
            </a:r>
            <a:r>
              <a:rPr lang="en-US" sz="1800" b="0" i="0" u="none" strike="noStrike" baseline="0" dirty="0">
                <a:solidFill>
                  <a:srgbClr val="FF0000"/>
                </a:solidFill>
                <a:latin typeface="HelveticaNeue-LightCond"/>
              </a:rPr>
              <a:t>binds</a:t>
            </a:r>
            <a:r>
              <a:rPr lang="en-US" sz="1800" b="0" i="0" u="none" strike="noStrike" baseline="0" dirty="0">
                <a:latin typeface="HelveticaNeue-LightCond"/>
              </a:rPr>
              <a:t> to specific regions on </a:t>
            </a:r>
            <a:r>
              <a:rPr lang="en-US" sz="1800" b="0" i="0" u="none" strike="noStrike" baseline="0" dirty="0">
                <a:solidFill>
                  <a:srgbClr val="FF0000"/>
                </a:solidFill>
                <a:latin typeface="HelveticaNeue-LightCond"/>
              </a:rPr>
              <a:t>mRNA.</a:t>
            </a:r>
            <a:r>
              <a:rPr lang="en-US" sz="1800" b="0" i="0" u="none" strike="noStrike" baseline="0" dirty="0">
                <a:latin typeface="HelveticaNeue-LightCond"/>
              </a:rPr>
              <a:t> This can </a:t>
            </a:r>
            <a:r>
              <a:rPr lang="en-US" sz="1800" b="0" i="0" u="none" strike="noStrike" baseline="0" dirty="0">
                <a:solidFill>
                  <a:srgbClr val="FF0000"/>
                </a:solidFill>
                <a:latin typeface="HelveticaNeue-LightCond"/>
              </a:rPr>
              <a:t>block the ribosome binding sites or splice junctions</a:t>
            </a:r>
            <a:r>
              <a:rPr lang="en-US" sz="1800" b="0" i="0" u="none" strike="noStrike" baseline="0" dirty="0">
                <a:latin typeface="HelveticaNeue-LightCond"/>
              </a:rPr>
              <a:t>. </a:t>
            </a:r>
            <a:endParaRPr lang="en-US" dirty="0">
              <a:latin typeface="HelveticaNeue-LightCond"/>
            </a:endParaRPr>
          </a:p>
          <a:p>
            <a:pPr marL="0" indent="0" algn="l">
              <a:buNone/>
            </a:pPr>
            <a:r>
              <a:rPr lang="en-US" sz="1800" b="0" i="0" u="none" strike="noStrike" baseline="0" dirty="0">
                <a:latin typeface="HelveticaNeue-LightCond"/>
              </a:rPr>
              <a:t>Antisense </a:t>
            </a:r>
            <a:r>
              <a:rPr lang="en-US" dirty="0">
                <a:latin typeface="HelveticaNeue-LightCond"/>
              </a:rPr>
              <a:t>RNA</a:t>
            </a:r>
            <a:r>
              <a:rPr lang="en-US" sz="1800" b="0" i="0" u="none" strike="noStrike" baseline="0" dirty="0">
                <a:latin typeface="HelveticaNeue-LightCond"/>
              </a:rPr>
              <a:t> targets mRNA for degradation. When antisense RNA binds to mRNA, the triggers RNase H to degrade the mRNA.</a:t>
            </a:r>
            <a:endParaRPr lang="en-US" dirty="0"/>
          </a:p>
        </p:txBody>
      </p:sp>
      <p:pic>
        <p:nvPicPr>
          <p:cNvPr id="5" name="Picture 4">
            <a:extLst>
              <a:ext uri="{FF2B5EF4-FFF2-40B4-BE49-F238E27FC236}">
                <a16:creationId xmlns:a16="http://schemas.microsoft.com/office/drawing/2014/main" id="{9323AA42-E133-E065-28BC-C2EC7187B12C}"/>
              </a:ext>
            </a:extLst>
          </p:cNvPr>
          <p:cNvPicPr>
            <a:picLocks noChangeAspect="1"/>
          </p:cNvPicPr>
          <p:nvPr/>
        </p:nvPicPr>
        <p:blipFill rotWithShape="1">
          <a:blip r:embed="rId2"/>
          <a:srcRect l="29291" t="17249" r="23684" b="7515"/>
          <a:stretch/>
        </p:blipFill>
        <p:spPr>
          <a:xfrm>
            <a:off x="3886200" y="1888958"/>
            <a:ext cx="4006516" cy="4969042"/>
          </a:xfrm>
          <a:prstGeom prst="rect">
            <a:avLst/>
          </a:prstGeom>
        </p:spPr>
      </p:pic>
      <p:pic>
        <p:nvPicPr>
          <p:cNvPr id="7" name="Picture 6">
            <a:extLst>
              <a:ext uri="{FF2B5EF4-FFF2-40B4-BE49-F238E27FC236}">
                <a16:creationId xmlns:a16="http://schemas.microsoft.com/office/drawing/2014/main" id="{8AB0E183-BBE2-E683-31A0-6DEF03673023}"/>
              </a:ext>
            </a:extLst>
          </p:cNvPr>
          <p:cNvPicPr>
            <a:picLocks noChangeAspect="1"/>
          </p:cNvPicPr>
          <p:nvPr/>
        </p:nvPicPr>
        <p:blipFill rotWithShape="1">
          <a:blip r:embed="rId3"/>
          <a:srcRect l="32647" t="14720" r="27128" b="5944"/>
          <a:stretch/>
        </p:blipFill>
        <p:spPr>
          <a:xfrm>
            <a:off x="7892716" y="1888958"/>
            <a:ext cx="4299284" cy="4761731"/>
          </a:xfrm>
          <a:prstGeom prst="rect">
            <a:avLst/>
          </a:prstGeom>
        </p:spPr>
      </p:pic>
      <p:sp>
        <p:nvSpPr>
          <p:cNvPr id="4" name="Slide Number Placeholder 3">
            <a:extLst>
              <a:ext uri="{FF2B5EF4-FFF2-40B4-BE49-F238E27FC236}">
                <a16:creationId xmlns:a16="http://schemas.microsoft.com/office/drawing/2014/main" id="{2933F5DC-DD5F-AFCD-656B-E6474561AFAC}"/>
              </a:ext>
            </a:extLst>
          </p:cNvPr>
          <p:cNvSpPr>
            <a:spLocks noGrp="1"/>
          </p:cNvSpPr>
          <p:nvPr>
            <p:ph type="sldNum" sz="quarter" idx="12"/>
          </p:nvPr>
        </p:nvSpPr>
        <p:spPr/>
        <p:txBody>
          <a:bodyPr/>
          <a:lstStyle/>
          <a:p>
            <a:fld id="{BFAFFACA-EE60-4995-B235-3D09DF76AC89}" type="slidenum">
              <a:rPr lang="en-US" smtClean="0"/>
              <a:t>12</a:t>
            </a:fld>
            <a:endParaRPr lang="en-US"/>
          </a:p>
        </p:txBody>
      </p:sp>
    </p:spTree>
    <p:extLst>
      <p:ext uri="{BB962C8B-B14F-4D97-AF65-F5344CB8AC3E}">
        <p14:creationId xmlns:p14="http://schemas.microsoft.com/office/powerpoint/2010/main" val="2906666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40F99-C6AE-4097-E661-908304BF4663}"/>
              </a:ext>
            </a:extLst>
          </p:cNvPr>
          <p:cNvSpPr>
            <a:spLocks noGrp="1"/>
          </p:cNvSpPr>
          <p:nvPr>
            <p:ph type="title"/>
          </p:nvPr>
        </p:nvSpPr>
        <p:spPr/>
        <p:txBody>
          <a:bodyPr>
            <a:normAutofit/>
          </a:bodyPr>
          <a:lstStyle/>
          <a:p>
            <a:r>
              <a:rPr lang="en-US" dirty="0"/>
              <a:t>E XAMPLES OF NATURAL ANTISENSE CONTROL</a:t>
            </a:r>
          </a:p>
        </p:txBody>
      </p:sp>
      <p:sp>
        <p:nvSpPr>
          <p:cNvPr id="3" name="Content Placeholder 2">
            <a:extLst>
              <a:ext uri="{FF2B5EF4-FFF2-40B4-BE49-F238E27FC236}">
                <a16:creationId xmlns:a16="http://schemas.microsoft.com/office/drawing/2014/main" id="{1C5DDB08-BCF2-970A-EB00-19153F58D0E3}"/>
              </a:ext>
            </a:extLst>
          </p:cNvPr>
          <p:cNvSpPr>
            <a:spLocks noGrp="1"/>
          </p:cNvSpPr>
          <p:nvPr>
            <p:ph idx="1"/>
          </p:nvPr>
        </p:nvSpPr>
        <p:spPr>
          <a:xfrm>
            <a:off x="292434" y="1800627"/>
            <a:ext cx="11029615" cy="4672362"/>
          </a:xfrm>
        </p:spPr>
        <p:txBody>
          <a:bodyPr>
            <a:normAutofit/>
          </a:bodyPr>
          <a:lstStyle/>
          <a:p>
            <a:r>
              <a:rPr lang="en-US" dirty="0"/>
              <a:t>Control of </a:t>
            </a:r>
            <a:r>
              <a:rPr lang="en-US" b="1" dirty="0">
                <a:solidFill>
                  <a:srgbClr val="FF0000"/>
                </a:solidFill>
              </a:rPr>
              <a:t>HIV-1 Gene Expression</a:t>
            </a:r>
            <a:r>
              <a:rPr lang="en-US" dirty="0"/>
              <a:t>: </a:t>
            </a:r>
            <a:r>
              <a:rPr lang="en-US" dirty="0">
                <a:solidFill>
                  <a:schemeClr val="accent1">
                    <a:lumMod val="75000"/>
                    <a:lumOff val="25000"/>
                  </a:schemeClr>
                </a:solidFill>
              </a:rPr>
              <a:t>Antisense env </a:t>
            </a:r>
            <a:r>
              <a:rPr lang="en-US" dirty="0"/>
              <a:t>mRNA binds to the </a:t>
            </a:r>
            <a:r>
              <a:rPr lang="en-US" dirty="0">
                <a:solidFill>
                  <a:schemeClr val="accent1">
                    <a:lumMod val="75000"/>
                    <a:lumOff val="25000"/>
                  </a:schemeClr>
                </a:solidFill>
              </a:rPr>
              <a:t>Rev Response Element (RRE</a:t>
            </a:r>
            <a:r>
              <a:rPr lang="en-US" dirty="0"/>
              <a:t>) on env mRNA. When antisense </a:t>
            </a:r>
            <a:r>
              <a:rPr lang="en-US" dirty="0">
                <a:solidFill>
                  <a:schemeClr val="accent1">
                    <a:lumMod val="75000"/>
                    <a:lumOff val="25000"/>
                  </a:schemeClr>
                </a:solidFill>
              </a:rPr>
              <a:t>blocks the RRE</a:t>
            </a:r>
            <a:r>
              <a:rPr lang="en-US" dirty="0"/>
              <a:t>, Env </a:t>
            </a:r>
            <a:r>
              <a:rPr lang="en-US" dirty="0">
                <a:solidFill>
                  <a:schemeClr val="accent1">
                    <a:lumMod val="75000"/>
                    <a:lumOff val="25000"/>
                  </a:schemeClr>
                </a:solidFill>
              </a:rPr>
              <a:t>protein is not produced</a:t>
            </a:r>
            <a:r>
              <a:rPr lang="en-US" dirty="0"/>
              <a:t>. When antisense env mRNA is absent, Env protein is produced.</a:t>
            </a:r>
          </a:p>
          <a:p>
            <a:endParaRPr lang="en-US" dirty="0"/>
          </a:p>
          <a:p>
            <a:endParaRPr lang="en-US" dirty="0"/>
          </a:p>
          <a:p>
            <a:endParaRPr lang="en-US" dirty="0"/>
          </a:p>
          <a:p>
            <a:endParaRPr lang="en-US" dirty="0"/>
          </a:p>
          <a:p>
            <a:pPr algn="l"/>
            <a:r>
              <a:rPr lang="en-US" sz="2000" b="0" i="0" u="none" strike="noStrike" baseline="0" dirty="0">
                <a:solidFill>
                  <a:srgbClr val="FF0000"/>
                </a:solidFill>
                <a:latin typeface="Giovanni-Book"/>
              </a:rPr>
              <a:t>Alternate Splicing of Thyroid Hormone Receptor </a:t>
            </a:r>
            <a:r>
              <a:rPr lang="en-US" sz="2000" b="0" i="0" u="none" strike="noStrike" baseline="0" dirty="0">
                <a:latin typeface="Giovanni-Book"/>
              </a:rPr>
              <a:t>mRNA: Antisense RNA transcribed from the thyroid hormone locus </a:t>
            </a:r>
            <a:r>
              <a:rPr lang="en-US" sz="2000" b="0" i="0" u="none" strike="noStrike" baseline="0" dirty="0">
                <a:solidFill>
                  <a:schemeClr val="accent1">
                    <a:lumMod val="75000"/>
                    <a:lumOff val="25000"/>
                  </a:schemeClr>
                </a:solidFill>
                <a:latin typeface="Giovanni-Book"/>
              </a:rPr>
              <a:t>inhibits splicing of the </a:t>
            </a:r>
            <a:r>
              <a:rPr lang="en-US" sz="2000" b="0" i="1" u="none" strike="noStrike" baseline="0" dirty="0">
                <a:solidFill>
                  <a:schemeClr val="accent1">
                    <a:lumMod val="75000"/>
                    <a:lumOff val="25000"/>
                  </a:schemeClr>
                </a:solidFill>
                <a:latin typeface="Giovanni-BookItalic"/>
              </a:rPr>
              <a:t>c-</a:t>
            </a:r>
            <a:r>
              <a:rPr lang="en-US" sz="2000" b="0" i="1" u="none" strike="noStrike" baseline="0" dirty="0" err="1">
                <a:solidFill>
                  <a:schemeClr val="accent1">
                    <a:lumMod val="75000"/>
                    <a:lumOff val="25000"/>
                  </a:schemeClr>
                </a:solidFill>
                <a:latin typeface="Giovanni-BookItalic"/>
              </a:rPr>
              <a:t>erbA</a:t>
            </a:r>
            <a:r>
              <a:rPr lang="en-US" sz="2000" b="0" i="0" u="none" strike="noStrike" baseline="0" dirty="0">
                <a:solidFill>
                  <a:schemeClr val="accent1">
                    <a:lumMod val="75000"/>
                    <a:lumOff val="25000"/>
                  </a:schemeClr>
                </a:solidFill>
                <a:latin typeface="TnQ"/>
              </a:rPr>
              <a:t>α </a:t>
            </a:r>
            <a:r>
              <a:rPr lang="en-US" sz="2000" b="0" i="0" u="none" strike="noStrike" baseline="0" dirty="0">
                <a:solidFill>
                  <a:schemeClr val="accent1">
                    <a:lumMod val="75000"/>
                    <a:lumOff val="25000"/>
                  </a:schemeClr>
                </a:solidFill>
                <a:latin typeface="Giovanni-Book"/>
              </a:rPr>
              <a:t>gene</a:t>
            </a:r>
            <a:r>
              <a:rPr lang="en-US" sz="2000" b="0" i="0" u="none" strike="noStrike" baseline="0" dirty="0">
                <a:latin typeface="Giovanni-Book"/>
              </a:rPr>
              <a:t>. Two spliced transcripts give the authentic thyroid hormone receptor and a decoy receptor that </a:t>
            </a:r>
            <a:r>
              <a:rPr lang="en-US" sz="2000" b="0" i="0" u="none" strike="noStrike" baseline="0" dirty="0">
                <a:solidFill>
                  <a:schemeClr val="accent1">
                    <a:lumMod val="75000"/>
                    <a:lumOff val="25000"/>
                  </a:schemeClr>
                </a:solidFill>
                <a:latin typeface="Giovanni-Book"/>
              </a:rPr>
              <a:t>does not bind thyroid hormone</a:t>
            </a:r>
            <a:r>
              <a:rPr lang="en-US" sz="2000" b="0" i="0" u="none" strike="noStrike" baseline="0" dirty="0">
                <a:latin typeface="Giovanni-Book"/>
              </a:rPr>
              <a:t>. These two forms modulate cellular responses to thyroid hormone.</a:t>
            </a:r>
            <a:endParaRPr lang="en-US" sz="2000" dirty="0"/>
          </a:p>
        </p:txBody>
      </p:sp>
      <p:pic>
        <p:nvPicPr>
          <p:cNvPr id="4" name="Picture 3">
            <a:extLst>
              <a:ext uri="{FF2B5EF4-FFF2-40B4-BE49-F238E27FC236}">
                <a16:creationId xmlns:a16="http://schemas.microsoft.com/office/drawing/2014/main" id="{13AC888D-3D72-EDC1-C46B-BB6F4BF92235}"/>
              </a:ext>
            </a:extLst>
          </p:cNvPr>
          <p:cNvPicPr>
            <a:picLocks noChangeAspect="1"/>
          </p:cNvPicPr>
          <p:nvPr/>
        </p:nvPicPr>
        <p:blipFill>
          <a:blip r:embed="rId2"/>
          <a:stretch>
            <a:fillRect/>
          </a:stretch>
        </p:blipFill>
        <p:spPr>
          <a:xfrm>
            <a:off x="136358" y="3295273"/>
            <a:ext cx="11474450" cy="1518737"/>
          </a:xfrm>
          <a:prstGeom prst="rect">
            <a:avLst/>
          </a:prstGeom>
        </p:spPr>
      </p:pic>
      <p:sp>
        <p:nvSpPr>
          <p:cNvPr id="5" name="Slide Number Placeholder 4">
            <a:extLst>
              <a:ext uri="{FF2B5EF4-FFF2-40B4-BE49-F238E27FC236}">
                <a16:creationId xmlns:a16="http://schemas.microsoft.com/office/drawing/2014/main" id="{58AA31FB-7EE5-1E8E-D3DE-28D83546CAFF}"/>
              </a:ext>
            </a:extLst>
          </p:cNvPr>
          <p:cNvSpPr>
            <a:spLocks noGrp="1"/>
          </p:cNvSpPr>
          <p:nvPr>
            <p:ph type="sldNum" sz="quarter" idx="12"/>
          </p:nvPr>
        </p:nvSpPr>
        <p:spPr/>
        <p:txBody>
          <a:bodyPr/>
          <a:lstStyle/>
          <a:p>
            <a:fld id="{BFAFFACA-EE60-4995-B235-3D09DF76AC89}" type="slidenum">
              <a:rPr lang="en-US" smtClean="0"/>
              <a:t>13</a:t>
            </a:fld>
            <a:endParaRPr lang="en-US"/>
          </a:p>
        </p:txBody>
      </p:sp>
    </p:spTree>
    <p:extLst>
      <p:ext uri="{BB962C8B-B14F-4D97-AF65-F5344CB8AC3E}">
        <p14:creationId xmlns:p14="http://schemas.microsoft.com/office/powerpoint/2010/main" val="2000099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EBDB8-0B59-8B1E-81D7-5365102D1CD4}"/>
              </a:ext>
            </a:extLst>
          </p:cNvPr>
          <p:cNvSpPr>
            <a:spLocks noGrp="1"/>
          </p:cNvSpPr>
          <p:nvPr>
            <p:ph type="title"/>
          </p:nvPr>
        </p:nvSpPr>
        <p:spPr/>
        <p:txBody>
          <a:bodyPr>
            <a:normAutofit/>
          </a:bodyPr>
          <a:lstStyle/>
          <a:p>
            <a:r>
              <a:rPr lang="en-US" dirty="0"/>
              <a:t>PTEN Pseudogene Encodes Three Noncoding RNAs That Regulate PTEN Expression</a:t>
            </a:r>
          </a:p>
        </p:txBody>
      </p:sp>
      <p:sp>
        <p:nvSpPr>
          <p:cNvPr id="3" name="Content Placeholder 2">
            <a:extLst>
              <a:ext uri="{FF2B5EF4-FFF2-40B4-BE49-F238E27FC236}">
                <a16:creationId xmlns:a16="http://schemas.microsoft.com/office/drawing/2014/main" id="{AC32FBBA-8BE2-E3D7-93E5-347F65FA1DAF}"/>
              </a:ext>
            </a:extLst>
          </p:cNvPr>
          <p:cNvSpPr>
            <a:spLocks noGrp="1"/>
          </p:cNvSpPr>
          <p:nvPr>
            <p:ph idx="1"/>
          </p:nvPr>
        </p:nvSpPr>
        <p:spPr>
          <a:xfrm>
            <a:off x="244308" y="2382252"/>
            <a:ext cx="6288839" cy="4475747"/>
          </a:xfrm>
        </p:spPr>
        <p:txBody>
          <a:bodyPr>
            <a:normAutofit fontScale="92500" lnSpcReduction="10000"/>
          </a:bodyPr>
          <a:lstStyle/>
          <a:p>
            <a:r>
              <a:rPr lang="en-US" sz="2400" dirty="0"/>
              <a:t>The </a:t>
            </a:r>
            <a:r>
              <a:rPr lang="en-US" sz="2400" dirty="0">
                <a:solidFill>
                  <a:schemeClr val="accent1">
                    <a:lumMod val="75000"/>
                    <a:lumOff val="25000"/>
                  </a:schemeClr>
                </a:solidFill>
              </a:rPr>
              <a:t>pseudogene for PTEN </a:t>
            </a:r>
            <a:r>
              <a:rPr lang="en-US" sz="2400" dirty="0"/>
              <a:t>has </a:t>
            </a:r>
            <a:r>
              <a:rPr lang="en-US" sz="2400" b="1" dirty="0">
                <a:solidFill>
                  <a:schemeClr val="accent1">
                    <a:lumMod val="75000"/>
                    <a:lumOff val="25000"/>
                  </a:schemeClr>
                </a:solidFill>
              </a:rPr>
              <a:t>three transcription start sites</a:t>
            </a:r>
            <a:r>
              <a:rPr lang="en-US" sz="2400" dirty="0"/>
              <a:t>. Transcription of the </a:t>
            </a:r>
            <a:r>
              <a:rPr lang="en-US" sz="2800" dirty="0">
                <a:solidFill>
                  <a:schemeClr val="accent1">
                    <a:lumMod val="75000"/>
                    <a:lumOff val="25000"/>
                  </a:schemeClr>
                </a:solidFill>
              </a:rPr>
              <a:t>top strand </a:t>
            </a:r>
            <a:r>
              <a:rPr lang="en-US" sz="2400" dirty="0"/>
              <a:t>(green) </a:t>
            </a:r>
            <a:r>
              <a:rPr lang="en-US" sz="2400" dirty="0">
                <a:solidFill>
                  <a:srgbClr val="00B050"/>
                </a:solidFill>
              </a:rPr>
              <a:t>produces PTENpg1 sense RNA</a:t>
            </a:r>
            <a:r>
              <a:rPr lang="en-US" sz="2400" dirty="0"/>
              <a:t>. Transcription on the </a:t>
            </a:r>
            <a:r>
              <a:rPr lang="en-US" sz="2400" dirty="0">
                <a:solidFill>
                  <a:schemeClr val="accent2"/>
                </a:solidFill>
              </a:rPr>
              <a:t>lower strand</a:t>
            </a:r>
            <a:r>
              <a:rPr lang="en-US" sz="2400" dirty="0"/>
              <a:t> (red) produces </a:t>
            </a:r>
            <a:r>
              <a:rPr lang="en-US" sz="2800" dirty="0">
                <a:solidFill>
                  <a:srgbClr val="00B050"/>
                </a:solidFill>
              </a:rPr>
              <a:t>two different forms, a longer </a:t>
            </a:r>
            <a:r>
              <a:rPr lang="el-GR" sz="2800" dirty="0">
                <a:solidFill>
                  <a:srgbClr val="00B050"/>
                </a:solidFill>
              </a:rPr>
              <a:t>α </a:t>
            </a:r>
            <a:r>
              <a:rPr lang="en-US" sz="2800" dirty="0">
                <a:solidFill>
                  <a:srgbClr val="00B050"/>
                </a:solidFill>
              </a:rPr>
              <a:t>antisense RNA and a shorter </a:t>
            </a:r>
            <a:r>
              <a:rPr lang="el-GR" sz="2800" dirty="0">
                <a:solidFill>
                  <a:srgbClr val="00B050"/>
                </a:solidFill>
              </a:rPr>
              <a:t>β </a:t>
            </a:r>
            <a:r>
              <a:rPr lang="en-US" sz="2800" dirty="0">
                <a:solidFill>
                  <a:srgbClr val="00B050"/>
                </a:solidFill>
              </a:rPr>
              <a:t>antisense RNA</a:t>
            </a:r>
            <a:r>
              <a:rPr lang="en-US" sz="2400" dirty="0"/>
              <a:t>.   </a:t>
            </a:r>
          </a:p>
          <a:p>
            <a:r>
              <a:rPr lang="en-US" sz="2400" dirty="0"/>
              <a:t>PTENpg1 sense RNA and </a:t>
            </a:r>
            <a:r>
              <a:rPr lang="el-GR" sz="2400" dirty="0"/>
              <a:t>β </a:t>
            </a:r>
            <a:r>
              <a:rPr lang="en-US" sz="2400" dirty="0"/>
              <a:t>antisense RNA (</a:t>
            </a:r>
            <a:r>
              <a:rPr lang="en-US" sz="2400" dirty="0" err="1"/>
              <a:t>asRNA</a:t>
            </a:r>
            <a:r>
              <a:rPr lang="en-US" sz="2400" dirty="0"/>
              <a:t> </a:t>
            </a:r>
            <a:r>
              <a:rPr lang="el-GR" sz="2400" dirty="0"/>
              <a:t>β </a:t>
            </a:r>
            <a:r>
              <a:rPr lang="en-US" sz="2400" dirty="0"/>
              <a:t>anneal over complementary areas). This duplex attracts miRNAs (light blue) and prevents the miRNAs from promoting the degradation of PTEN mRNA (from the normal PTEN gene).</a:t>
            </a:r>
          </a:p>
          <a:p>
            <a:endParaRPr lang="en-US" sz="2400" dirty="0"/>
          </a:p>
        </p:txBody>
      </p:sp>
      <p:pic>
        <p:nvPicPr>
          <p:cNvPr id="5" name="Picture 4">
            <a:extLst>
              <a:ext uri="{FF2B5EF4-FFF2-40B4-BE49-F238E27FC236}">
                <a16:creationId xmlns:a16="http://schemas.microsoft.com/office/drawing/2014/main" id="{A4778E87-569A-0B72-02A5-1A8DF38A3318}"/>
              </a:ext>
            </a:extLst>
          </p:cNvPr>
          <p:cNvPicPr>
            <a:picLocks noChangeAspect="1"/>
          </p:cNvPicPr>
          <p:nvPr/>
        </p:nvPicPr>
        <p:blipFill rotWithShape="1">
          <a:blip r:embed="rId2"/>
          <a:srcRect l="13125" t="18055" r="51744" b="14017"/>
          <a:stretch/>
        </p:blipFill>
        <p:spPr>
          <a:xfrm>
            <a:off x="6412830" y="1958867"/>
            <a:ext cx="5534861" cy="4656221"/>
          </a:xfrm>
          <a:prstGeom prst="rect">
            <a:avLst/>
          </a:prstGeom>
        </p:spPr>
      </p:pic>
      <p:sp>
        <p:nvSpPr>
          <p:cNvPr id="4" name="Slide Number Placeholder 3">
            <a:extLst>
              <a:ext uri="{FF2B5EF4-FFF2-40B4-BE49-F238E27FC236}">
                <a16:creationId xmlns:a16="http://schemas.microsoft.com/office/drawing/2014/main" id="{37FCE0E4-771A-2463-85B2-C2C7C8BEDA7E}"/>
              </a:ext>
            </a:extLst>
          </p:cNvPr>
          <p:cNvSpPr>
            <a:spLocks noGrp="1"/>
          </p:cNvSpPr>
          <p:nvPr>
            <p:ph type="sldNum" sz="quarter" idx="12"/>
          </p:nvPr>
        </p:nvSpPr>
        <p:spPr/>
        <p:txBody>
          <a:bodyPr/>
          <a:lstStyle/>
          <a:p>
            <a:fld id="{BFAFFACA-EE60-4995-B235-3D09DF76AC89}" type="slidenum">
              <a:rPr lang="en-US" smtClean="0"/>
              <a:t>14</a:t>
            </a:fld>
            <a:endParaRPr lang="en-US"/>
          </a:p>
        </p:txBody>
      </p:sp>
    </p:spTree>
    <p:extLst>
      <p:ext uri="{BB962C8B-B14F-4D97-AF65-F5344CB8AC3E}">
        <p14:creationId xmlns:p14="http://schemas.microsoft.com/office/powerpoint/2010/main" val="3483527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4DCA4D-5D64-7EE3-7518-BE2B8594F0EB}"/>
              </a:ext>
            </a:extLst>
          </p:cNvPr>
          <p:cNvSpPr>
            <a:spLocks noGrp="1"/>
          </p:cNvSpPr>
          <p:nvPr>
            <p:ph idx="1"/>
          </p:nvPr>
        </p:nvSpPr>
        <p:spPr>
          <a:xfrm>
            <a:off x="581192" y="2477541"/>
            <a:ext cx="4038933" cy="3678303"/>
          </a:xfrm>
        </p:spPr>
        <p:txBody>
          <a:bodyPr>
            <a:normAutofit fontScale="92500" lnSpcReduction="20000"/>
          </a:bodyPr>
          <a:lstStyle/>
          <a:p>
            <a:r>
              <a:rPr lang="en-US" sz="2800" dirty="0"/>
              <a:t> (E–G) The </a:t>
            </a:r>
            <a:r>
              <a:rPr lang="el-GR" sz="2800" dirty="0"/>
              <a:t>α </a:t>
            </a:r>
            <a:r>
              <a:rPr lang="en-US" sz="2800" dirty="0"/>
              <a:t>form recruits two chromatin modification enzymes, DNMT3A and EZH2, to condense the histones (purple spheres) around the PTEN gene, which excludes RNA polymerase (RNP II) and prevents transcription.</a:t>
            </a:r>
          </a:p>
          <a:p>
            <a:endParaRPr lang="en-US" dirty="0"/>
          </a:p>
        </p:txBody>
      </p:sp>
      <p:pic>
        <p:nvPicPr>
          <p:cNvPr id="5" name="Picture 4">
            <a:extLst>
              <a:ext uri="{FF2B5EF4-FFF2-40B4-BE49-F238E27FC236}">
                <a16:creationId xmlns:a16="http://schemas.microsoft.com/office/drawing/2014/main" id="{1D816D81-8FCE-F02A-AAD7-BF7C010A245F}"/>
              </a:ext>
            </a:extLst>
          </p:cNvPr>
          <p:cNvPicPr>
            <a:picLocks noChangeAspect="1"/>
          </p:cNvPicPr>
          <p:nvPr/>
        </p:nvPicPr>
        <p:blipFill rotWithShape="1">
          <a:blip r:embed="rId2"/>
          <a:srcRect l="46876" t="14018" r="14736" b="14552"/>
          <a:stretch/>
        </p:blipFill>
        <p:spPr>
          <a:xfrm>
            <a:off x="4114799" y="1961726"/>
            <a:ext cx="7796463" cy="4896274"/>
          </a:xfrm>
          <a:prstGeom prst="rect">
            <a:avLst/>
          </a:prstGeom>
        </p:spPr>
      </p:pic>
      <p:sp>
        <p:nvSpPr>
          <p:cNvPr id="2" name="Slide Number Placeholder 1">
            <a:extLst>
              <a:ext uri="{FF2B5EF4-FFF2-40B4-BE49-F238E27FC236}">
                <a16:creationId xmlns:a16="http://schemas.microsoft.com/office/drawing/2014/main" id="{319F848F-0DEC-C466-4BDC-D9EC407BAB33}"/>
              </a:ext>
            </a:extLst>
          </p:cNvPr>
          <p:cNvSpPr>
            <a:spLocks noGrp="1"/>
          </p:cNvSpPr>
          <p:nvPr>
            <p:ph type="sldNum" sz="quarter" idx="12"/>
          </p:nvPr>
        </p:nvSpPr>
        <p:spPr/>
        <p:txBody>
          <a:bodyPr/>
          <a:lstStyle/>
          <a:p>
            <a:fld id="{BFAFFACA-EE60-4995-B235-3D09DF76AC89}" type="slidenum">
              <a:rPr lang="en-US" smtClean="0"/>
              <a:t>15</a:t>
            </a:fld>
            <a:endParaRPr lang="en-US"/>
          </a:p>
        </p:txBody>
      </p:sp>
    </p:spTree>
    <p:extLst>
      <p:ext uri="{BB962C8B-B14F-4D97-AF65-F5344CB8AC3E}">
        <p14:creationId xmlns:p14="http://schemas.microsoft.com/office/powerpoint/2010/main" val="689928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511A5-0529-1E90-068B-9C7E597F21FB}"/>
              </a:ext>
            </a:extLst>
          </p:cNvPr>
          <p:cNvSpPr>
            <a:spLocks noGrp="1"/>
          </p:cNvSpPr>
          <p:nvPr>
            <p:ph type="title"/>
          </p:nvPr>
        </p:nvSpPr>
        <p:spPr/>
        <p:txBody>
          <a:bodyPr>
            <a:normAutofit/>
          </a:bodyPr>
          <a:lstStyle/>
          <a:p>
            <a:r>
              <a:rPr lang="en-US" dirty="0"/>
              <a:t>Making Antisense RNA in the Laboratory</a:t>
            </a:r>
          </a:p>
        </p:txBody>
      </p:sp>
      <p:sp>
        <p:nvSpPr>
          <p:cNvPr id="3" name="Content Placeholder 2">
            <a:extLst>
              <a:ext uri="{FF2B5EF4-FFF2-40B4-BE49-F238E27FC236}">
                <a16:creationId xmlns:a16="http://schemas.microsoft.com/office/drawing/2014/main" id="{2E187395-767B-EEA5-1923-4AA47518E83A}"/>
              </a:ext>
            </a:extLst>
          </p:cNvPr>
          <p:cNvSpPr>
            <a:spLocks noGrp="1"/>
          </p:cNvSpPr>
          <p:nvPr>
            <p:ph idx="1"/>
          </p:nvPr>
        </p:nvSpPr>
        <p:spPr>
          <a:xfrm>
            <a:off x="581192" y="2180496"/>
            <a:ext cx="3497513" cy="3678303"/>
          </a:xfrm>
        </p:spPr>
        <p:txBody>
          <a:bodyPr>
            <a:normAutofit fontScale="92500" lnSpcReduction="10000"/>
          </a:bodyPr>
          <a:lstStyle/>
          <a:p>
            <a:r>
              <a:rPr lang="en-US" dirty="0"/>
              <a:t>(A) </a:t>
            </a:r>
            <a:r>
              <a:rPr lang="en-US" sz="2800" dirty="0">
                <a:solidFill>
                  <a:srgbClr val="FF0000"/>
                </a:solidFill>
              </a:rPr>
              <a:t>Antisense oligonucleotides</a:t>
            </a:r>
            <a:r>
              <a:rPr lang="en-US" dirty="0"/>
              <a:t>. Small oligonucleotides are </a:t>
            </a:r>
            <a:r>
              <a:rPr lang="en-US" dirty="0">
                <a:solidFill>
                  <a:srgbClr val="FF0000"/>
                </a:solidFill>
              </a:rPr>
              <a:t>synthesized chemically</a:t>
            </a:r>
            <a:r>
              <a:rPr lang="en-US" dirty="0"/>
              <a:t> and </a:t>
            </a:r>
            <a:r>
              <a:rPr lang="en-US" dirty="0">
                <a:solidFill>
                  <a:srgbClr val="FF0000"/>
                </a:solidFill>
              </a:rPr>
              <a:t>injected</a:t>
            </a:r>
            <a:r>
              <a:rPr lang="en-US" dirty="0"/>
              <a:t> into a cell to </a:t>
            </a:r>
            <a:r>
              <a:rPr lang="en-US" dirty="0">
                <a:solidFill>
                  <a:srgbClr val="FF0000"/>
                </a:solidFill>
              </a:rPr>
              <a:t>block mRNA translation</a:t>
            </a:r>
            <a:r>
              <a:rPr lang="en-US" dirty="0"/>
              <a:t>.</a:t>
            </a:r>
          </a:p>
          <a:p>
            <a:r>
              <a:rPr lang="en-US" dirty="0"/>
              <a:t>(B) </a:t>
            </a:r>
            <a:r>
              <a:rPr lang="en-US" sz="3200" dirty="0">
                <a:solidFill>
                  <a:srgbClr val="FF0000"/>
                </a:solidFill>
              </a:rPr>
              <a:t>Antisense genes</a:t>
            </a:r>
            <a:r>
              <a:rPr lang="en-US" dirty="0"/>
              <a:t>. Genes are </a:t>
            </a:r>
            <a:r>
              <a:rPr lang="en-US" dirty="0">
                <a:solidFill>
                  <a:srgbClr val="FF0000"/>
                </a:solidFill>
              </a:rPr>
              <a:t>cloned in inverted orientation </a:t>
            </a:r>
            <a:r>
              <a:rPr lang="en-US" dirty="0"/>
              <a:t>so that </a:t>
            </a:r>
            <a:r>
              <a:rPr lang="en-US" dirty="0">
                <a:solidFill>
                  <a:srgbClr val="FF0000"/>
                </a:solidFill>
              </a:rPr>
              <a:t>the sense strand is transcribed</a:t>
            </a:r>
            <a:r>
              <a:rPr lang="en-US" dirty="0"/>
              <a:t>. This yields </a:t>
            </a:r>
            <a:r>
              <a:rPr lang="en-US" dirty="0">
                <a:solidFill>
                  <a:srgbClr val="FF0000"/>
                </a:solidFill>
              </a:rPr>
              <a:t>antisense RNA that anneals to the normal mRNA, preventing its expression.</a:t>
            </a:r>
          </a:p>
        </p:txBody>
      </p:sp>
      <p:pic>
        <p:nvPicPr>
          <p:cNvPr id="5" name="Picture 4">
            <a:extLst>
              <a:ext uri="{FF2B5EF4-FFF2-40B4-BE49-F238E27FC236}">
                <a16:creationId xmlns:a16="http://schemas.microsoft.com/office/drawing/2014/main" id="{7D3B631D-977B-274A-B0E4-7319D15B3A6B}"/>
              </a:ext>
            </a:extLst>
          </p:cNvPr>
          <p:cNvPicPr>
            <a:picLocks noChangeAspect="1"/>
          </p:cNvPicPr>
          <p:nvPr/>
        </p:nvPicPr>
        <p:blipFill rotWithShape="1">
          <a:blip r:embed="rId2"/>
          <a:srcRect l="30000" t="12263" r="42763" b="8401"/>
          <a:stretch/>
        </p:blipFill>
        <p:spPr>
          <a:xfrm>
            <a:off x="4668251" y="1937084"/>
            <a:ext cx="7363327" cy="4801699"/>
          </a:xfrm>
          <a:prstGeom prst="rect">
            <a:avLst/>
          </a:prstGeom>
        </p:spPr>
      </p:pic>
      <p:sp>
        <p:nvSpPr>
          <p:cNvPr id="4" name="Slide Number Placeholder 3">
            <a:extLst>
              <a:ext uri="{FF2B5EF4-FFF2-40B4-BE49-F238E27FC236}">
                <a16:creationId xmlns:a16="http://schemas.microsoft.com/office/drawing/2014/main" id="{0FF2867C-B1C5-C951-1792-EF4521A23565}"/>
              </a:ext>
            </a:extLst>
          </p:cNvPr>
          <p:cNvSpPr>
            <a:spLocks noGrp="1"/>
          </p:cNvSpPr>
          <p:nvPr>
            <p:ph type="sldNum" sz="quarter" idx="12"/>
          </p:nvPr>
        </p:nvSpPr>
        <p:spPr/>
        <p:txBody>
          <a:bodyPr/>
          <a:lstStyle/>
          <a:p>
            <a:fld id="{BFAFFACA-EE60-4995-B235-3D09DF76AC89}" type="slidenum">
              <a:rPr lang="en-US" smtClean="0"/>
              <a:t>16</a:t>
            </a:fld>
            <a:endParaRPr lang="en-US"/>
          </a:p>
        </p:txBody>
      </p:sp>
    </p:spTree>
    <p:extLst>
      <p:ext uri="{BB962C8B-B14F-4D97-AF65-F5344CB8AC3E}">
        <p14:creationId xmlns:p14="http://schemas.microsoft.com/office/powerpoint/2010/main" val="375728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E098F-009B-B560-5C50-DED1AB7FD055}"/>
              </a:ext>
            </a:extLst>
          </p:cNvPr>
          <p:cNvSpPr>
            <a:spLocks noGrp="1"/>
          </p:cNvSpPr>
          <p:nvPr>
            <p:ph type="title"/>
          </p:nvPr>
        </p:nvSpPr>
        <p:spPr/>
        <p:txBody>
          <a:bodyPr/>
          <a:lstStyle/>
          <a:p>
            <a:r>
              <a:rPr lang="en-US" dirty="0"/>
              <a:t>Modifications to Oligonucleotides</a:t>
            </a:r>
          </a:p>
        </p:txBody>
      </p:sp>
      <p:sp>
        <p:nvSpPr>
          <p:cNvPr id="3" name="Content Placeholder 2">
            <a:extLst>
              <a:ext uri="{FF2B5EF4-FFF2-40B4-BE49-F238E27FC236}">
                <a16:creationId xmlns:a16="http://schemas.microsoft.com/office/drawing/2014/main" id="{4E52AC8E-2B94-D52E-3D5C-9F1EB2FD7D91}"/>
              </a:ext>
            </a:extLst>
          </p:cNvPr>
          <p:cNvSpPr>
            <a:spLocks noGrp="1"/>
          </p:cNvSpPr>
          <p:nvPr>
            <p:ph idx="1"/>
          </p:nvPr>
        </p:nvSpPr>
        <p:spPr>
          <a:xfrm>
            <a:off x="1" y="1831580"/>
            <a:ext cx="6617368" cy="5339241"/>
          </a:xfrm>
        </p:spPr>
        <p:txBody>
          <a:bodyPr>
            <a:normAutofit/>
          </a:bodyPr>
          <a:lstStyle/>
          <a:p>
            <a:r>
              <a:rPr lang="en-US" sz="2000" dirty="0">
                <a:solidFill>
                  <a:srgbClr val="FF0000"/>
                </a:solidFill>
              </a:rPr>
              <a:t>Replacing the nonbridging oxygen with sulfur </a:t>
            </a:r>
            <a:r>
              <a:rPr lang="en-US" sz="2000" dirty="0"/>
              <a:t>(upper left) </a:t>
            </a:r>
            <a:r>
              <a:rPr lang="en-US" sz="2000" b="1" dirty="0">
                <a:solidFill>
                  <a:srgbClr val="FF0000"/>
                </a:solidFill>
              </a:rPr>
              <a:t>increases oligonucleotide resistance to nuclease degradation</a:t>
            </a:r>
            <a:r>
              <a:rPr lang="en-US" sz="2000" dirty="0"/>
              <a:t>. Adding an </a:t>
            </a:r>
            <a:r>
              <a:rPr lang="en-US" sz="2000" dirty="0">
                <a:solidFill>
                  <a:srgbClr val="FF0000"/>
                </a:solidFill>
              </a:rPr>
              <a:t>O-alkyl group to the 2′-OH on the ribose </a:t>
            </a:r>
            <a:r>
              <a:rPr lang="en-US" sz="2000" dirty="0"/>
              <a:t>(upper right) makes the oligonucleotide </a:t>
            </a:r>
            <a:r>
              <a:rPr lang="en-US" sz="2000" b="1" dirty="0">
                <a:solidFill>
                  <a:srgbClr val="FF0000"/>
                </a:solidFill>
              </a:rPr>
              <a:t>resistant to nuclease degradation and also to </a:t>
            </a:r>
            <a:r>
              <a:rPr lang="en-US" sz="2000" b="1" dirty="0" err="1">
                <a:solidFill>
                  <a:srgbClr val="FF0000"/>
                </a:solidFill>
              </a:rPr>
              <a:t>Rnase</a:t>
            </a:r>
            <a:r>
              <a:rPr lang="en-US" sz="2000" b="1" dirty="0">
                <a:solidFill>
                  <a:srgbClr val="FF0000"/>
                </a:solidFill>
              </a:rPr>
              <a:t> H</a:t>
            </a:r>
            <a:r>
              <a:rPr lang="en-US" sz="2000" dirty="0"/>
              <a:t>. </a:t>
            </a:r>
          </a:p>
          <a:p>
            <a:r>
              <a:rPr lang="en-US" sz="2000" dirty="0">
                <a:solidFill>
                  <a:srgbClr val="FF0000"/>
                </a:solidFill>
              </a:rPr>
              <a:t>Morpholino-antisense oligonucleotides</a:t>
            </a:r>
            <a:r>
              <a:rPr lang="en-US" sz="2000" dirty="0"/>
              <a:t> and </a:t>
            </a:r>
            <a:r>
              <a:rPr lang="en-US" sz="2000" dirty="0">
                <a:solidFill>
                  <a:srgbClr val="FF0000"/>
                </a:solidFill>
              </a:rPr>
              <a:t>peptide nucleic acids </a:t>
            </a:r>
            <a:r>
              <a:rPr lang="en-US" sz="2000" dirty="0"/>
              <a:t>are two more substantial changes in the standard oligonucleotide structure (lower left and lower right). Both </a:t>
            </a:r>
            <a:r>
              <a:rPr lang="en-US" sz="2000" dirty="0">
                <a:solidFill>
                  <a:srgbClr val="FF0000"/>
                </a:solidFill>
              </a:rPr>
              <a:t>are resistant to RNase H degradation</a:t>
            </a:r>
            <a:r>
              <a:rPr lang="en-US" sz="2000" dirty="0"/>
              <a:t>. The RNase H-resistant oligonucleotides are used </a:t>
            </a:r>
            <a:r>
              <a:rPr lang="en-US" sz="2000" dirty="0">
                <a:solidFill>
                  <a:srgbClr val="FF0000"/>
                </a:solidFill>
              </a:rPr>
              <a:t>to target splice junctions or ribosome binding sites </a:t>
            </a:r>
            <a:r>
              <a:rPr lang="en-US" sz="2000" dirty="0"/>
              <a:t>in order to </a:t>
            </a:r>
            <a:r>
              <a:rPr lang="en-US" sz="2000" dirty="0">
                <a:solidFill>
                  <a:srgbClr val="FF0000"/>
                </a:solidFill>
              </a:rPr>
              <a:t>prevent translation </a:t>
            </a:r>
            <a:r>
              <a:rPr lang="en-US" sz="2000" dirty="0"/>
              <a:t>of their target mRNA.</a:t>
            </a:r>
          </a:p>
        </p:txBody>
      </p:sp>
      <p:pic>
        <p:nvPicPr>
          <p:cNvPr id="5" name="Picture 4">
            <a:extLst>
              <a:ext uri="{FF2B5EF4-FFF2-40B4-BE49-F238E27FC236}">
                <a16:creationId xmlns:a16="http://schemas.microsoft.com/office/drawing/2014/main" id="{E0E76A98-D3DF-85AD-C11D-39673C7F55B0}"/>
              </a:ext>
            </a:extLst>
          </p:cNvPr>
          <p:cNvPicPr>
            <a:picLocks noChangeAspect="1"/>
          </p:cNvPicPr>
          <p:nvPr/>
        </p:nvPicPr>
        <p:blipFill rotWithShape="1">
          <a:blip r:embed="rId2"/>
          <a:srcRect l="35921" t="17002" r="32994" b="16650"/>
          <a:stretch/>
        </p:blipFill>
        <p:spPr>
          <a:xfrm>
            <a:off x="6521115" y="1831580"/>
            <a:ext cx="5426243" cy="4906104"/>
          </a:xfrm>
          <a:prstGeom prst="rect">
            <a:avLst/>
          </a:prstGeom>
        </p:spPr>
      </p:pic>
      <p:sp>
        <p:nvSpPr>
          <p:cNvPr id="4" name="Slide Number Placeholder 3">
            <a:extLst>
              <a:ext uri="{FF2B5EF4-FFF2-40B4-BE49-F238E27FC236}">
                <a16:creationId xmlns:a16="http://schemas.microsoft.com/office/drawing/2014/main" id="{A774DF8F-CB56-05B7-9256-554655F30D26}"/>
              </a:ext>
            </a:extLst>
          </p:cNvPr>
          <p:cNvSpPr>
            <a:spLocks noGrp="1"/>
          </p:cNvSpPr>
          <p:nvPr>
            <p:ph type="sldNum" sz="quarter" idx="12"/>
          </p:nvPr>
        </p:nvSpPr>
        <p:spPr/>
        <p:txBody>
          <a:bodyPr/>
          <a:lstStyle/>
          <a:p>
            <a:fld id="{BFAFFACA-EE60-4995-B235-3D09DF76AC89}" type="slidenum">
              <a:rPr lang="en-US" smtClean="0"/>
              <a:t>17</a:t>
            </a:fld>
            <a:endParaRPr lang="en-US"/>
          </a:p>
        </p:txBody>
      </p:sp>
    </p:spTree>
    <p:extLst>
      <p:ext uri="{BB962C8B-B14F-4D97-AF65-F5344CB8AC3E}">
        <p14:creationId xmlns:p14="http://schemas.microsoft.com/office/powerpoint/2010/main" val="3833154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CFFB0-98A3-6D9B-2FAB-9BB9899FE44B}"/>
              </a:ext>
            </a:extLst>
          </p:cNvPr>
          <p:cNvSpPr>
            <a:spLocks noGrp="1"/>
          </p:cNvSpPr>
          <p:nvPr>
            <p:ph type="title"/>
          </p:nvPr>
        </p:nvSpPr>
        <p:spPr/>
        <p:txBody>
          <a:bodyPr>
            <a:normAutofit/>
          </a:bodyPr>
          <a:lstStyle/>
          <a:p>
            <a:r>
              <a:rPr lang="en-US" dirty="0"/>
              <a:t>Methods of Antisense Oligonucleotide</a:t>
            </a:r>
            <a:br>
              <a:rPr lang="en-US" dirty="0"/>
            </a:br>
            <a:r>
              <a:rPr lang="en-US" dirty="0">
                <a:solidFill>
                  <a:srgbClr val="FFFF00"/>
                </a:solidFill>
              </a:rPr>
              <a:t>Uptake</a:t>
            </a:r>
            <a:r>
              <a:rPr lang="en-US" dirty="0"/>
              <a:t> by Cells</a:t>
            </a:r>
          </a:p>
        </p:txBody>
      </p:sp>
      <p:sp>
        <p:nvSpPr>
          <p:cNvPr id="3" name="Content Placeholder 2">
            <a:extLst>
              <a:ext uri="{FF2B5EF4-FFF2-40B4-BE49-F238E27FC236}">
                <a16:creationId xmlns:a16="http://schemas.microsoft.com/office/drawing/2014/main" id="{166BEADD-E097-53AA-CA59-DFFFBB27F2C7}"/>
              </a:ext>
            </a:extLst>
          </p:cNvPr>
          <p:cNvSpPr>
            <a:spLocks noGrp="1"/>
          </p:cNvSpPr>
          <p:nvPr>
            <p:ph idx="1"/>
          </p:nvPr>
        </p:nvSpPr>
        <p:spPr>
          <a:xfrm>
            <a:off x="0" y="1583609"/>
            <a:ext cx="5819274" cy="5142044"/>
          </a:xfrm>
        </p:spPr>
        <p:txBody>
          <a:bodyPr>
            <a:normAutofit/>
          </a:bodyPr>
          <a:lstStyle/>
          <a:p>
            <a:r>
              <a:rPr lang="en-US" dirty="0"/>
              <a:t>(A) </a:t>
            </a:r>
            <a:r>
              <a:rPr lang="en-US" dirty="0">
                <a:solidFill>
                  <a:schemeClr val="accent1">
                    <a:lumMod val="75000"/>
                    <a:lumOff val="25000"/>
                  </a:schemeClr>
                </a:solidFill>
              </a:rPr>
              <a:t>Liposomes</a:t>
            </a:r>
            <a:r>
              <a:rPr lang="en-US" dirty="0"/>
              <a:t> are spherical structures made of </a:t>
            </a:r>
            <a:r>
              <a:rPr lang="en-US" dirty="0">
                <a:solidFill>
                  <a:schemeClr val="accent1">
                    <a:lumMod val="75000"/>
                    <a:lumOff val="25000"/>
                  </a:schemeClr>
                </a:solidFill>
              </a:rPr>
              <a:t>lipids and cholesterol</a:t>
            </a:r>
            <a:r>
              <a:rPr lang="en-US" dirty="0"/>
              <a:t>. Oligonucleotides are either </a:t>
            </a:r>
            <a:r>
              <a:rPr lang="en-US" dirty="0">
                <a:solidFill>
                  <a:schemeClr val="accent1">
                    <a:lumMod val="75000"/>
                    <a:lumOff val="25000"/>
                  </a:schemeClr>
                </a:solidFill>
              </a:rPr>
              <a:t>encapsulated in the central core or ride on the exterior surface </a:t>
            </a:r>
            <a:r>
              <a:rPr lang="en-US" dirty="0"/>
              <a:t>of the liposome. The complexes enter the cell via </a:t>
            </a:r>
            <a:r>
              <a:rPr lang="en-US" dirty="0">
                <a:solidFill>
                  <a:schemeClr val="accent1">
                    <a:lumMod val="75000"/>
                    <a:lumOff val="25000"/>
                  </a:schemeClr>
                </a:solidFill>
              </a:rPr>
              <a:t>endocytosis</a:t>
            </a:r>
            <a:r>
              <a:rPr lang="en-US" dirty="0"/>
              <a:t> and are released into the </a:t>
            </a:r>
            <a:r>
              <a:rPr lang="en-US" dirty="0">
                <a:solidFill>
                  <a:schemeClr val="accent1">
                    <a:lumMod val="75000"/>
                    <a:lumOff val="25000"/>
                  </a:schemeClr>
                </a:solidFill>
              </a:rPr>
              <a:t>cytoplasm</a:t>
            </a:r>
            <a:r>
              <a:rPr lang="en-US" dirty="0"/>
              <a:t>. </a:t>
            </a:r>
          </a:p>
          <a:p>
            <a:r>
              <a:rPr lang="en-US" dirty="0"/>
              <a:t>(B) </a:t>
            </a:r>
            <a:r>
              <a:rPr lang="en-US" dirty="0">
                <a:solidFill>
                  <a:schemeClr val="accent1">
                    <a:lumMod val="75000"/>
                    <a:lumOff val="25000"/>
                  </a:schemeClr>
                </a:solidFill>
              </a:rPr>
              <a:t>Basic peptides </a:t>
            </a:r>
            <a:r>
              <a:rPr lang="en-US" dirty="0"/>
              <a:t>are naturally occurring proteins that </a:t>
            </a:r>
            <a:r>
              <a:rPr lang="en-US" dirty="0">
                <a:solidFill>
                  <a:schemeClr val="accent1">
                    <a:lumMod val="75000"/>
                    <a:lumOff val="25000"/>
                  </a:schemeClr>
                </a:solidFill>
              </a:rPr>
              <a:t>normally enter the nucleus </a:t>
            </a:r>
            <a:r>
              <a:rPr lang="en-US" dirty="0"/>
              <a:t>of target cells. The oligonucleotide can be </a:t>
            </a:r>
            <a:r>
              <a:rPr lang="en-US" dirty="0">
                <a:solidFill>
                  <a:schemeClr val="accent1">
                    <a:lumMod val="75000"/>
                    <a:lumOff val="25000"/>
                  </a:schemeClr>
                </a:solidFill>
              </a:rPr>
              <a:t>fused to these peptides </a:t>
            </a:r>
            <a:r>
              <a:rPr lang="en-US" dirty="0"/>
              <a:t>and ride into the nucleus with the basic peptide. </a:t>
            </a:r>
          </a:p>
          <a:p>
            <a:r>
              <a:rPr lang="en-US" dirty="0"/>
              <a:t>(C) </a:t>
            </a:r>
            <a:r>
              <a:rPr lang="en-US" dirty="0">
                <a:solidFill>
                  <a:schemeClr val="accent1">
                    <a:lumMod val="75000"/>
                    <a:lumOff val="25000"/>
                  </a:schemeClr>
                </a:solidFill>
              </a:rPr>
              <a:t>Streptolysin O</a:t>
            </a:r>
            <a:r>
              <a:rPr lang="en-US" dirty="0"/>
              <a:t>, a </a:t>
            </a:r>
            <a:r>
              <a:rPr lang="en-US" dirty="0">
                <a:solidFill>
                  <a:schemeClr val="accent1">
                    <a:lumMod val="75000"/>
                    <a:lumOff val="25000"/>
                  </a:schemeClr>
                </a:solidFill>
              </a:rPr>
              <a:t>toxin</a:t>
            </a:r>
            <a:r>
              <a:rPr lang="en-US" dirty="0"/>
              <a:t> from </a:t>
            </a:r>
            <a:r>
              <a:rPr lang="en-US" dirty="0">
                <a:solidFill>
                  <a:schemeClr val="accent1">
                    <a:lumMod val="75000"/>
                    <a:lumOff val="25000"/>
                  </a:schemeClr>
                </a:solidFill>
              </a:rPr>
              <a:t>Streptococci bacteria</a:t>
            </a:r>
            <a:r>
              <a:rPr lang="en-US" dirty="0"/>
              <a:t>, </a:t>
            </a:r>
            <a:r>
              <a:rPr lang="en-US" dirty="0">
                <a:solidFill>
                  <a:schemeClr val="accent1">
                    <a:lumMod val="75000"/>
                    <a:lumOff val="25000"/>
                  </a:schemeClr>
                </a:solidFill>
              </a:rPr>
              <a:t>aggregates</a:t>
            </a:r>
            <a:r>
              <a:rPr lang="en-US" dirty="0"/>
              <a:t> at the </a:t>
            </a:r>
            <a:r>
              <a:rPr lang="en-US" dirty="0">
                <a:solidFill>
                  <a:schemeClr val="accent1">
                    <a:lumMod val="75000"/>
                    <a:lumOff val="25000"/>
                  </a:schemeClr>
                </a:solidFill>
              </a:rPr>
              <a:t>membrane</a:t>
            </a:r>
            <a:r>
              <a:rPr lang="en-US" dirty="0"/>
              <a:t> to form a </a:t>
            </a:r>
            <a:r>
              <a:rPr lang="en-US" dirty="0" err="1">
                <a:solidFill>
                  <a:schemeClr val="accent1">
                    <a:lumMod val="75000"/>
                    <a:lumOff val="25000"/>
                  </a:schemeClr>
                </a:solidFill>
              </a:rPr>
              <a:t>porelike</a:t>
            </a:r>
            <a:r>
              <a:rPr lang="en-US" dirty="0">
                <a:solidFill>
                  <a:schemeClr val="accent1">
                    <a:lumMod val="75000"/>
                    <a:lumOff val="25000"/>
                  </a:schemeClr>
                </a:solidFill>
              </a:rPr>
              <a:t> structure</a:t>
            </a:r>
            <a:r>
              <a:rPr lang="en-US" dirty="0"/>
              <a:t>. The </a:t>
            </a:r>
            <a:r>
              <a:rPr lang="en-US" dirty="0">
                <a:solidFill>
                  <a:schemeClr val="accent1">
                    <a:lumMod val="75000"/>
                    <a:lumOff val="25000"/>
                  </a:schemeClr>
                </a:solidFill>
              </a:rPr>
              <a:t>oligonucleotides can pass </a:t>
            </a:r>
            <a:r>
              <a:rPr lang="en-US" dirty="0"/>
              <a:t>into the cell through the pore.</a:t>
            </a:r>
          </a:p>
        </p:txBody>
      </p:sp>
      <p:pic>
        <p:nvPicPr>
          <p:cNvPr id="5" name="Picture 4">
            <a:extLst>
              <a:ext uri="{FF2B5EF4-FFF2-40B4-BE49-F238E27FC236}">
                <a16:creationId xmlns:a16="http://schemas.microsoft.com/office/drawing/2014/main" id="{3D1B426D-C54F-2935-379F-E143DDA48E47}"/>
              </a:ext>
            </a:extLst>
          </p:cNvPr>
          <p:cNvPicPr>
            <a:picLocks noChangeAspect="1"/>
          </p:cNvPicPr>
          <p:nvPr/>
        </p:nvPicPr>
        <p:blipFill rotWithShape="1">
          <a:blip r:embed="rId2"/>
          <a:srcRect l="28027" t="18581" r="39209" b="12613"/>
          <a:stretch/>
        </p:blipFill>
        <p:spPr>
          <a:xfrm>
            <a:off x="5698959" y="2033337"/>
            <a:ext cx="6212305" cy="4824663"/>
          </a:xfrm>
          <a:prstGeom prst="rect">
            <a:avLst/>
          </a:prstGeom>
        </p:spPr>
      </p:pic>
      <p:sp>
        <p:nvSpPr>
          <p:cNvPr id="4" name="Slide Number Placeholder 3">
            <a:extLst>
              <a:ext uri="{FF2B5EF4-FFF2-40B4-BE49-F238E27FC236}">
                <a16:creationId xmlns:a16="http://schemas.microsoft.com/office/drawing/2014/main" id="{04003D8F-2B49-9FC7-E959-DAE76ED4A178}"/>
              </a:ext>
            </a:extLst>
          </p:cNvPr>
          <p:cNvSpPr>
            <a:spLocks noGrp="1"/>
          </p:cNvSpPr>
          <p:nvPr>
            <p:ph type="sldNum" sz="quarter" idx="12"/>
          </p:nvPr>
        </p:nvSpPr>
        <p:spPr/>
        <p:txBody>
          <a:bodyPr/>
          <a:lstStyle/>
          <a:p>
            <a:fld id="{BFAFFACA-EE60-4995-B235-3D09DF76AC89}" type="slidenum">
              <a:rPr lang="en-US" smtClean="0"/>
              <a:t>18</a:t>
            </a:fld>
            <a:endParaRPr lang="en-US"/>
          </a:p>
        </p:txBody>
      </p:sp>
    </p:spTree>
    <p:extLst>
      <p:ext uri="{BB962C8B-B14F-4D97-AF65-F5344CB8AC3E}">
        <p14:creationId xmlns:p14="http://schemas.microsoft.com/office/powerpoint/2010/main" val="3038977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6B3A5-A5C7-0729-3BF0-D548009DC77E}"/>
              </a:ext>
            </a:extLst>
          </p:cNvPr>
          <p:cNvSpPr>
            <a:spLocks noGrp="1"/>
          </p:cNvSpPr>
          <p:nvPr>
            <p:ph type="title"/>
          </p:nvPr>
        </p:nvSpPr>
        <p:spPr/>
        <p:txBody>
          <a:bodyPr/>
          <a:lstStyle/>
          <a:p>
            <a:r>
              <a:rPr lang="en-US" dirty="0"/>
              <a:t>Microinjection and Scrape-Loading</a:t>
            </a:r>
          </a:p>
        </p:txBody>
      </p:sp>
      <p:sp>
        <p:nvSpPr>
          <p:cNvPr id="3" name="Content Placeholder 2">
            <a:extLst>
              <a:ext uri="{FF2B5EF4-FFF2-40B4-BE49-F238E27FC236}">
                <a16:creationId xmlns:a16="http://schemas.microsoft.com/office/drawing/2014/main" id="{C719BD1D-1AC4-7020-26D6-97281AA3738D}"/>
              </a:ext>
            </a:extLst>
          </p:cNvPr>
          <p:cNvSpPr>
            <a:spLocks noGrp="1"/>
          </p:cNvSpPr>
          <p:nvPr>
            <p:ph idx="1"/>
          </p:nvPr>
        </p:nvSpPr>
        <p:spPr>
          <a:xfrm>
            <a:off x="581193" y="2180496"/>
            <a:ext cx="4279566" cy="4642509"/>
          </a:xfrm>
        </p:spPr>
        <p:txBody>
          <a:bodyPr/>
          <a:lstStyle/>
          <a:p>
            <a:r>
              <a:rPr lang="en-US" dirty="0"/>
              <a:t>(A) Oligonucleotides can be </a:t>
            </a:r>
            <a:r>
              <a:rPr lang="en-US" dirty="0">
                <a:solidFill>
                  <a:schemeClr val="accent1">
                    <a:lumMod val="75000"/>
                    <a:lumOff val="25000"/>
                  </a:schemeClr>
                </a:solidFill>
              </a:rPr>
              <a:t>injected directly into a cell</a:t>
            </a:r>
            <a:r>
              <a:rPr lang="en-US" dirty="0"/>
              <a:t> using a very fine needle. Microinjection can be done on individual cells grown in culture. </a:t>
            </a:r>
          </a:p>
          <a:p>
            <a:r>
              <a:rPr lang="en-US" dirty="0"/>
              <a:t>(B) </a:t>
            </a:r>
            <a:r>
              <a:rPr lang="en-US" dirty="0">
                <a:solidFill>
                  <a:schemeClr val="accent1">
                    <a:lumMod val="75000"/>
                    <a:lumOff val="25000"/>
                  </a:schemeClr>
                </a:solidFill>
              </a:rPr>
              <a:t>Scrape-loading</a:t>
            </a:r>
            <a:r>
              <a:rPr lang="en-US" dirty="0"/>
              <a:t> is a mechanical method of </a:t>
            </a:r>
            <a:r>
              <a:rPr lang="en-US" dirty="0">
                <a:solidFill>
                  <a:schemeClr val="accent1">
                    <a:lumMod val="75000"/>
                    <a:lumOff val="25000"/>
                  </a:schemeClr>
                </a:solidFill>
              </a:rPr>
              <a:t>getting oligonucleotides into cultured </a:t>
            </a:r>
            <a:r>
              <a:rPr lang="en-US" dirty="0"/>
              <a:t>cells. As the c</a:t>
            </a:r>
            <a:r>
              <a:rPr lang="en-US" dirty="0">
                <a:solidFill>
                  <a:schemeClr val="accent1">
                    <a:lumMod val="75000"/>
                    <a:lumOff val="25000"/>
                  </a:schemeClr>
                </a:solidFill>
              </a:rPr>
              <a:t>ells are scraped off the bottom of the culture dish,</a:t>
            </a:r>
            <a:r>
              <a:rPr lang="en-US" dirty="0"/>
              <a:t> the </a:t>
            </a:r>
            <a:r>
              <a:rPr lang="en-US" dirty="0">
                <a:solidFill>
                  <a:schemeClr val="accent1">
                    <a:lumMod val="75000"/>
                    <a:lumOff val="25000"/>
                  </a:schemeClr>
                </a:solidFill>
              </a:rPr>
              <a:t>membranes break open</a:t>
            </a:r>
            <a:r>
              <a:rPr lang="en-US" dirty="0"/>
              <a:t>, allowing the oligonucleotides to </a:t>
            </a:r>
            <a:r>
              <a:rPr lang="en-US" dirty="0">
                <a:solidFill>
                  <a:schemeClr val="accent1">
                    <a:lumMod val="75000"/>
                    <a:lumOff val="25000"/>
                  </a:schemeClr>
                </a:solidFill>
              </a:rPr>
              <a:t>enter</a:t>
            </a:r>
            <a:r>
              <a:rPr lang="en-US" dirty="0"/>
              <a:t>. When the </a:t>
            </a:r>
            <a:r>
              <a:rPr lang="en-US" dirty="0">
                <a:solidFill>
                  <a:schemeClr val="accent1">
                    <a:lumMod val="75000"/>
                    <a:lumOff val="25000"/>
                  </a:schemeClr>
                </a:solidFill>
              </a:rPr>
              <a:t>cell membrane reseals</a:t>
            </a:r>
            <a:r>
              <a:rPr lang="en-US" dirty="0"/>
              <a:t>, the oligonucleotides </a:t>
            </a:r>
            <a:r>
              <a:rPr lang="en-US" dirty="0">
                <a:solidFill>
                  <a:schemeClr val="accent1">
                    <a:lumMod val="75000"/>
                    <a:lumOff val="25000"/>
                  </a:schemeClr>
                </a:solidFill>
              </a:rPr>
              <a:t>are trapped within the cells</a:t>
            </a:r>
            <a:r>
              <a:rPr lang="en-US" dirty="0"/>
              <a:t>.</a:t>
            </a:r>
          </a:p>
        </p:txBody>
      </p:sp>
      <p:pic>
        <p:nvPicPr>
          <p:cNvPr id="5" name="Picture 4">
            <a:extLst>
              <a:ext uri="{FF2B5EF4-FFF2-40B4-BE49-F238E27FC236}">
                <a16:creationId xmlns:a16="http://schemas.microsoft.com/office/drawing/2014/main" id="{BFAB4F3A-F8F5-9C04-EC76-514049BAE2A3}"/>
              </a:ext>
            </a:extLst>
          </p:cNvPr>
          <p:cNvPicPr>
            <a:picLocks noChangeAspect="1"/>
          </p:cNvPicPr>
          <p:nvPr/>
        </p:nvPicPr>
        <p:blipFill rotWithShape="1">
          <a:blip r:embed="rId2"/>
          <a:srcRect l="23882" t="11912" r="28651" b="6294"/>
          <a:stretch/>
        </p:blipFill>
        <p:spPr>
          <a:xfrm>
            <a:off x="4740442" y="1913021"/>
            <a:ext cx="7267074" cy="4909984"/>
          </a:xfrm>
          <a:prstGeom prst="rect">
            <a:avLst/>
          </a:prstGeom>
        </p:spPr>
      </p:pic>
      <p:sp>
        <p:nvSpPr>
          <p:cNvPr id="4" name="Slide Number Placeholder 3">
            <a:extLst>
              <a:ext uri="{FF2B5EF4-FFF2-40B4-BE49-F238E27FC236}">
                <a16:creationId xmlns:a16="http://schemas.microsoft.com/office/drawing/2014/main" id="{9E5B99E5-3440-CA56-3F7A-10F36F563113}"/>
              </a:ext>
            </a:extLst>
          </p:cNvPr>
          <p:cNvSpPr>
            <a:spLocks noGrp="1"/>
          </p:cNvSpPr>
          <p:nvPr>
            <p:ph type="sldNum" sz="quarter" idx="12"/>
          </p:nvPr>
        </p:nvSpPr>
        <p:spPr/>
        <p:txBody>
          <a:bodyPr/>
          <a:lstStyle/>
          <a:p>
            <a:fld id="{BFAFFACA-EE60-4995-B235-3D09DF76AC89}" type="slidenum">
              <a:rPr lang="en-US" smtClean="0"/>
              <a:t>19</a:t>
            </a:fld>
            <a:endParaRPr lang="en-US"/>
          </a:p>
        </p:txBody>
      </p:sp>
    </p:spTree>
    <p:extLst>
      <p:ext uri="{BB962C8B-B14F-4D97-AF65-F5344CB8AC3E}">
        <p14:creationId xmlns:p14="http://schemas.microsoft.com/office/powerpoint/2010/main" val="100914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67296-E442-E55C-FE3D-06DB0458D917}"/>
              </a:ext>
            </a:extLst>
          </p:cNvPr>
          <p:cNvSpPr>
            <a:spLocks noGrp="1"/>
          </p:cNvSpPr>
          <p:nvPr>
            <p:ph type="title"/>
          </p:nvPr>
        </p:nvSpPr>
        <p:spPr/>
        <p:txBody>
          <a:bodyPr/>
          <a:lstStyle/>
          <a:p>
            <a:r>
              <a:rPr lang="en-US" dirty="0"/>
              <a:t>rna</a:t>
            </a:r>
          </a:p>
        </p:txBody>
      </p:sp>
      <p:sp>
        <p:nvSpPr>
          <p:cNvPr id="3" name="Content Placeholder 2">
            <a:extLst>
              <a:ext uri="{FF2B5EF4-FFF2-40B4-BE49-F238E27FC236}">
                <a16:creationId xmlns:a16="http://schemas.microsoft.com/office/drawing/2014/main" id="{C43D099D-5E43-D5A4-90CD-0C60B8C95EB5}"/>
              </a:ext>
            </a:extLst>
          </p:cNvPr>
          <p:cNvSpPr>
            <a:spLocks noGrp="1"/>
          </p:cNvSpPr>
          <p:nvPr>
            <p:ph idx="1"/>
          </p:nvPr>
        </p:nvSpPr>
        <p:spPr>
          <a:xfrm>
            <a:off x="87898" y="1589848"/>
            <a:ext cx="7804818" cy="5087678"/>
          </a:xfrm>
        </p:spPr>
        <p:txBody>
          <a:bodyPr>
            <a:normAutofit/>
          </a:bodyPr>
          <a:lstStyle/>
          <a:p>
            <a:r>
              <a:rPr lang="en-US" sz="2400" dirty="0"/>
              <a:t>Although RNA was once thought of as an intermediary in the transfer of genetic information from DNA to protein, it is now recognized that RNA plays a wide variety of other roles. Indeed, RNA is the most functionally diverse of all the biological macromolecules.</a:t>
            </a:r>
          </a:p>
          <a:p>
            <a:r>
              <a:rPr lang="en-US" sz="2400" dirty="0"/>
              <a:t>RNA helps maintain genomic structure, protects genomes from invading viral DNA, modulates transcription and translation, and can even perform enzymatic functions. The roles of tRNA, rRNA, and mRNA in </a:t>
            </a:r>
            <a:r>
              <a:rPr lang="en-US" sz="2400" dirty="0" err="1"/>
              <a:t>proten</a:t>
            </a:r>
            <a:r>
              <a:rPr lang="en-US" sz="2400" dirty="0"/>
              <a:t> transcription and translation are well known.</a:t>
            </a:r>
          </a:p>
        </p:txBody>
      </p:sp>
      <p:pic>
        <p:nvPicPr>
          <p:cNvPr id="4" name="Picture 3">
            <a:extLst>
              <a:ext uri="{FF2B5EF4-FFF2-40B4-BE49-F238E27FC236}">
                <a16:creationId xmlns:a16="http://schemas.microsoft.com/office/drawing/2014/main" id="{26DAA5B7-1B25-1BE7-C4DB-D2C1C4875A13}"/>
              </a:ext>
            </a:extLst>
          </p:cNvPr>
          <p:cNvPicPr>
            <a:picLocks noChangeAspect="1"/>
          </p:cNvPicPr>
          <p:nvPr/>
        </p:nvPicPr>
        <p:blipFill>
          <a:blip r:embed="rId2"/>
          <a:stretch>
            <a:fillRect/>
          </a:stretch>
        </p:blipFill>
        <p:spPr>
          <a:xfrm rot="5400000">
            <a:off x="7466768" y="2900450"/>
            <a:ext cx="5087677" cy="2827421"/>
          </a:xfrm>
          <a:prstGeom prst="rect">
            <a:avLst/>
          </a:prstGeom>
        </p:spPr>
      </p:pic>
      <p:sp>
        <p:nvSpPr>
          <p:cNvPr id="5" name="Slide Number Placeholder 4">
            <a:extLst>
              <a:ext uri="{FF2B5EF4-FFF2-40B4-BE49-F238E27FC236}">
                <a16:creationId xmlns:a16="http://schemas.microsoft.com/office/drawing/2014/main" id="{6364FCD7-D1C9-235F-0DAF-97EEBEDF0CF7}"/>
              </a:ext>
            </a:extLst>
          </p:cNvPr>
          <p:cNvSpPr>
            <a:spLocks noGrp="1"/>
          </p:cNvSpPr>
          <p:nvPr>
            <p:ph type="sldNum" sz="quarter" idx="12"/>
          </p:nvPr>
        </p:nvSpPr>
        <p:spPr/>
        <p:txBody>
          <a:bodyPr/>
          <a:lstStyle/>
          <a:p>
            <a:fld id="{BFAFFACA-EE60-4995-B235-3D09DF76AC89}" type="slidenum">
              <a:rPr lang="en-US" smtClean="0"/>
              <a:t>2</a:t>
            </a:fld>
            <a:endParaRPr lang="en-US"/>
          </a:p>
        </p:txBody>
      </p:sp>
    </p:spTree>
    <p:extLst>
      <p:ext uri="{BB962C8B-B14F-4D97-AF65-F5344CB8AC3E}">
        <p14:creationId xmlns:p14="http://schemas.microsoft.com/office/powerpoint/2010/main" val="3988552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1C12C1-6626-AC0D-537A-315036A6493E}"/>
              </a:ext>
            </a:extLst>
          </p:cNvPr>
          <p:cNvSpPr>
            <a:spLocks noGrp="1"/>
          </p:cNvSpPr>
          <p:nvPr>
            <p:ph idx="1"/>
          </p:nvPr>
        </p:nvSpPr>
        <p:spPr>
          <a:xfrm>
            <a:off x="581193" y="1589848"/>
            <a:ext cx="11029615" cy="3678303"/>
          </a:xfrm>
        </p:spPr>
        <p:txBody>
          <a:bodyPr/>
          <a:lstStyle/>
          <a:p>
            <a:r>
              <a:rPr lang="en-US" sz="2000" b="1" dirty="0">
                <a:solidFill>
                  <a:schemeClr val="accent1">
                    <a:lumMod val="75000"/>
                    <a:lumOff val="25000"/>
                  </a:schemeClr>
                </a:solidFill>
              </a:rPr>
              <a:t>RNAi has two phases</a:t>
            </a:r>
            <a:r>
              <a:rPr lang="en-US" dirty="0"/>
              <a:t>: The </a:t>
            </a:r>
            <a:r>
              <a:rPr lang="en-US" b="1" dirty="0">
                <a:solidFill>
                  <a:srgbClr val="FF0000"/>
                </a:solidFill>
              </a:rPr>
              <a:t>initiation phase </a:t>
            </a:r>
            <a:r>
              <a:rPr lang="en-US" dirty="0"/>
              <a:t>forms </a:t>
            </a:r>
            <a:r>
              <a:rPr lang="en-US" dirty="0">
                <a:solidFill>
                  <a:schemeClr val="accent1">
                    <a:lumMod val="75000"/>
                    <a:lumOff val="25000"/>
                  </a:schemeClr>
                </a:solidFill>
              </a:rPr>
              <a:t>double-stranded RNA </a:t>
            </a:r>
            <a:r>
              <a:rPr lang="en-US" dirty="0"/>
              <a:t>approximately </a:t>
            </a:r>
            <a:r>
              <a:rPr lang="en-US" dirty="0">
                <a:solidFill>
                  <a:schemeClr val="accent1">
                    <a:lumMod val="75000"/>
                    <a:lumOff val="25000"/>
                  </a:schemeClr>
                </a:solidFill>
              </a:rPr>
              <a:t>21 to 23 nucleotides </a:t>
            </a:r>
            <a:r>
              <a:rPr lang="en-US" dirty="0"/>
              <a:t>long called </a:t>
            </a:r>
            <a:r>
              <a:rPr lang="en-US" dirty="0">
                <a:solidFill>
                  <a:schemeClr val="accent1">
                    <a:lumMod val="75000"/>
                    <a:lumOff val="25000"/>
                  </a:schemeClr>
                </a:solidFill>
              </a:rPr>
              <a:t>siRNA</a:t>
            </a:r>
            <a:r>
              <a:rPr lang="en-US" dirty="0"/>
              <a:t>, and the </a:t>
            </a:r>
            <a:r>
              <a:rPr lang="en-US" b="1" dirty="0">
                <a:solidFill>
                  <a:srgbClr val="FF0000"/>
                </a:solidFill>
              </a:rPr>
              <a:t>effector phase </a:t>
            </a:r>
            <a:r>
              <a:rPr lang="en-US" dirty="0"/>
              <a:t>makes the </a:t>
            </a:r>
            <a:r>
              <a:rPr lang="en-US" dirty="0">
                <a:solidFill>
                  <a:schemeClr val="accent2"/>
                </a:solidFill>
              </a:rPr>
              <a:t>double-stranded siRNA into a single-stranded </a:t>
            </a:r>
            <a:r>
              <a:rPr lang="en-US" dirty="0"/>
              <a:t>template that searches out complementary mRNA and destroys them.</a:t>
            </a:r>
          </a:p>
        </p:txBody>
      </p:sp>
      <p:pic>
        <p:nvPicPr>
          <p:cNvPr id="4" name="Picture 3">
            <a:extLst>
              <a:ext uri="{FF2B5EF4-FFF2-40B4-BE49-F238E27FC236}">
                <a16:creationId xmlns:a16="http://schemas.microsoft.com/office/drawing/2014/main" id="{8A14359B-1F61-F2CA-3F91-02CF2DB87435}"/>
              </a:ext>
            </a:extLst>
          </p:cNvPr>
          <p:cNvPicPr>
            <a:picLocks noChangeAspect="1"/>
          </p:cNvPicPr>
          <p:nvPr/>
        </p:nvPicPr>
        <p:blipFill>
          <a:blip r:embed="rId2"/>
          <a:stretch>
            <a:fillRect/>
          </a:stretch>
        </p:blipFill>
        <p:spPr>
          <a:xfrm>
            <a:off x="581192" y="3946357"/>
            <a:ext cx="10391608" cy="2487529"/>
          </a:xfrm>
          <a:prstGeom prst="rect">
            <a:avLst/>
          </a:prstGeom>
        </p:spPr>
      </p:pic>
      <p:sp>
        <p:nvSpPr>
          <p:cNvPr id="2" name="Slide Number Placeholder 1">
            <a:extLst>
              <a:ext uri="{FF2B5EF4-FFF2-40B4-BE49-F238E27FC236}">
                <a16:creationId xmlns:a16="http://schemas.microsoft.com/office/drawing/2014/main" id="{A63690D7-BA13-D705-DB2B-AC48D4B2E9F4}"/>
              </a:ext>
            </a:extLst>
          </p:cNvPr>
          <p:cNvSpPr>
            <a:spLocks noGrp="1"/>
          </p:cNvSpPr>
          <p:nvPr>
            <p:ph type="sldNum" sz="quarter" idx="12"/>
          </p:nvPr>
        </p:nvSpPr>
        <p:spPr/>
        <p:txBody>
          <a:bodyPr/>
          <a:lstStyle/>
          <a:p>
            <a:fld id="{BFAFFACA-EE60-4995-B235-3D09DF76AC89}" type="slidenum">
              <a:rPr lang="en-US" smtClean="0"/>
              <a:t>20</a:t>
            </a:fld>
            <a:endParaRPr lang="en-US"/>
          </a:p>
        </p:txBody>
      </p:sp>
    </p:spTree>
    <p:extLst>
      <p:ext uri="{BB962C8B-B14F-4D97-AF65-F5344CB8AC3E}">
        <p14:creationId xmlns:p14="http://schemas.microsoft.com/office/powerpoint/2010/main" val="2124814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B76CE-4919-6D4A-191F-5A779644CC2B}"/>
              </a:ext>
            </a:extLst>
          </p:cNvPr>
          <p:cNvSpPr>
            <a:spLocks noGrp="1"/>
          </p:cNvSpPr>
          <p:nvPr>
            <p:ph type="title"/>
          </p:nvPr>
        </p:nvSpPr>
        <p:spPr/>
        <p:txBody>
          <a:bodyPr>
            <a:normAutofit/>
          </a:bodyPr>
          <a:lstStyle/>
          <a:p>
            <a:r>
              <a:rPr lang="en-US" dirty="0"/>
              <a:t>Cellular</a:t>
            </a:r>
            <a:br>
              <a:rPr lang="en-US" dirty="0"/>
            </a:br>
            <a:r>
              <a:rPr lang="en-US" dirty="0"/>
              <a:t>Mechanism of RNAi</a:t>
            </a:r>
          </a:p>
        </p:txBody>
      </p:sp>
      <p:sp>
        <p:nvSpPr>
          <p:cNvPr id="3" name="Content Placeholder 2">
            <a:extLst>
              <a:ext uri="{FF2B5EF4-FFF2-40B4-BE49-F238E27FC236}">
                <a16:creationId xmlns:a16="http://schemas.microsoft.com/office/drawing/2014/main" id="{73A76880-893D-4AA7-EDDF-3782FE9E0CDC}"/>
              </a:ext>
            </a:extLst>
          </p:cNvPr>
          <p:cNvSpPr>
            <a:spLocks noGrp="1"/>
          </p:cNvSpPr>
          <p:nvPr>
            <p:ph idx="1"/>
          </p:nvPr>
        </p:nvSpPr>
        <p:spPr>
          <a:xfrm>
            <a:off x="166270" y="1563804"/>
            <a:ext cx="6276808" cy="5134703"/>
          </a:xfrm>
        </p:spPr>
        <p:txBody>
          <a:bodyPr>
            <a:normAutofit/>
          </a:bodyPr>
          <a:lstStyle/>
          <a:p>
            <a:r>
              <a:rPr lang="en-US" dirty="0"/>
              <a:t>A) </a:t>
            </a:r>
            <a:r>
              <a:rPr lang="en-US" b="1" dirty="0">
                <a:solidFill>
                  <a:schemeClr val="accent2"/>
                </a:solidFill>
              </a:rPr>
              <a:t>Double-stranded</a:t>
            </a:r>
            <a:r>
              <a:rPr lang="en-US" dirty="0"/>
              <a:t> RNA </a:t>
            </a:r>
            <a:r>
              <a:rPr lang="en-US" b="1" dirty="0">
                <a:solidFill>
                  <a:schemeClr val="accent2"/>
                </a:solidFill>
              </a:rPr>
              <a:t>triggers RNA interference</a:t>
            </a:r>
            <a:r>
              <a:rPr lang="en-US" dirty="0"/>
              <a:t>. </a:t>
            </a:r>
          </a:p>
          <a:p>
            <a:r>
              <a:rPr lang="en-US" dirty="0">
                <a:solidFill>
                  <a:schemeClr val="accent2"/>
                </a:solidFill>
              </a:rPr>
              <a:t>dsRNA is produced by RNA viruses during infections</a:t>
            </a:r>
            <a:r>
              <a:rPr lang="en-US" dirty="0"/>
              <a:t>, </a:t>
            </a:r>
            <a:r>
              <a:rPr lang="en-US" dirty="0">
                <a:solidFill>
                  <a:schemeClr val="accent2"/>
                </a:solidFill>
              </a:rPr>
              <a:t>microRNA encoded by the genome, or overexpression of transgenes</a:t>
            </a:r>
            <a:r>
              <a:rPr lang="en-US" dirty="0"/>
              <a:t>. </a:t>
            </a:r>
          </a:p>
          <a:p>
            <a:r>
              <a:rPr lang="en-US" dirty="0"/>
              <a:t>(B) RNA interference </a:t>
            </a:r>
            <a:r>
              <a:rPr lang="en-US" dirty="0">
                <a:solidFill>
                  <a:schemeClr val="accent2"/>
                </a:solidFill>
              </a:rPr>
              <a:t>degrades</a:t>
            </a:r>
            <a:r>
              <a:rPr lang="en-US" dirty="0"/>
              <a:t> all the RNA that is </a:t>
            </a:r>
            <a:r>
              <a:rPr lang="en-US" dirty="0">
                <a:solidFill>
                  <a:schemeClr val="accent2"/>
                </a:solidFill>
              </a:rPr>
              <a:t>complementary</a:t>
            </a:r>
            <a:r>
              <a:rPr lang="en-US" dirty="0"/>
              <a:t> to segments of double-stranded RNA. </a:t>
            </a:r>
            <a:r>
              <a:rPr lang="en-US" sz="2000" b="1" dirty="0">
                <a:solidFill>
                  <a:schemeClr val="accent2"/>
                </a:solidFill>
              </a:rPr>
              <a:t>First, Dicer recognizes dsRNA and cuts it into pieces of 21–23 nucleotides</a:t>
            </a:r>
            <a:r>
              <a:rPr lang="en-US" dirty="0"/>
              <a:t>. </a:t>
            </a:r>
            <a:r>
              <a:rPr lang="en-US" b="1" dirty="0">
                <a:solidFill>
                  <a:srgbClr val="FF0000"/>
                </a:solidFill>
              </a:rPr>
              <a:t>A kinase phosphorylates the 5′ end of each piece. </a:t>
            </a:r>
            <a:r>
              <a:rPr lang="en-US" dirty="0"/>
              <a:t>Next, </a:t>
            </a:r>
            <a:r>
              <a:rPr lang="en-US" sz="2000" dirty="0">
                <a:solidFill>
                  <a:srgbClr val="00B050"/>
                </a:solidFill>
              </a:rPr>
              <a:t>RISC unwinds the siRNAs and uses one strand to search out complementary mRNA, which is degraded by associated enzymes.</a:t>
            </a:r>
            <a:endParaRPr lang="en-US" dirty="0">
              <a:solidFill>
                <a:srgbClr val="00B050"/>
              </a:solidFill>
            </a:endParaRPr>
          </a:p>
        </p:txBody>
      </p:sp>
      <p:pic>
        <p:nvPicPr>
          <p:cNvPr id="5" name="Picture 4">
            <a:extLst>
              <a:ext uri="{FF2B5EF4-FFF2-40B4-BE49-F238E27FC236}">
                <a16:creationId xmlns:a16="http://schemas.microsoft.com/office/drawing/2014/main" id="{99941965-74A9-4A5B-65EA-AD839F755D31}"/>
              </a:ext>
            </a:extLst>
          </p:cNvPr>
          <p:cNvPicPr>
            <a:picLocks noChangeAspect="1"/>
          </p:cNvPicPr>
          <p:nvPr/>
        </p:nvPicPr>
        <p:blipFill rotWithShape="1">
          <a:blip r:embed="rId2"/>
          <a:srcRect l="36809" t="30342" r="27664" b="23496"/>
          <a:stretch/>
        </p:blipFill>
        <p:spPr>
          <a:xfrm>
            <a:off x="6443079" y="1"/>
            <a:ext cx="5748921" cy="3429000"/>
          </a:xfrm>
          <a:prstGeom prst="rect">
            <a:avLst/>
          </a:prstGeom>
        </p:spPr>
      </p:pic>
      <p:pic>
        <p:nvPicPr>
          <p:cNvPr id="7" name="Picture 6">
            <a:extLst>
              <a:ext uri="{FF2B5EF4-FFF2-40B4-BE49-F238E27FC236}">
                <a16:creationId xmlns:a16="http://schemas.microsoft.com/office/drawing/2014/main" id="{A163B189-706B-3C16-A99F-46DF1A4C0CBC}"/>
              </a:ext>
            </a:extLst>
          </p:cNvPr>
          <p:cNvPicPr>
            <a:picLocks noChangeAspect="1"/>
          </p:cNvPicPr>
          <p:nvPr/>
        </p:nvPicPr>
        <p:blipFill rotWithShape="1">
          <a:blip r:embed="rId3"/>
          <a:srcRect l="39967" t="25009" r="32895" b="8049"/>
          <a:stretch/>
        </p:blipFill>
        <p:spPr>
          <a:xfrm>
            <a:off x="6443078" y="3429000"/>
            <a:ext cx="5748921" cy="3429000"/>
          </a:xfrm>
          <a:prstGeom prst="rect">
            <a:avLst/>
          </a:prstGeom>
        </p:spPr>
      </p:pic>
      <p:sp>
        <p:nvSpPr>
          <p:cNvPr id="4" name="Slide Number Placeholder 3">
            <a:extLst>
              <a:ext uri="{FF2B5EF4-FFF2-40B4-BE49-F238E27FC236}">
                <a16:creationId xmlns:a16="http://schemas.microsoft.com/office/drawing/2014/main" id="{73C28E8B-0882-1019-4DE5-E10A2D6631D6}"/>
              </a:ext>
            </a:extLst>
          </p:cNvPr>
          <p:cNvSpPr>
            <a:spLocks noGrp="1"/>
          </p:cNvSpPr>
          <p:nvPr>
            <p:ph type="sldNum" sz="quarter" idx="12"/>
          </p:nvPr>
        </p:nvSpPr>
        <p:spPr/>
        <p:txBody>
          <a:bodyPr/>
          <a:lstStyle/>
          <a:p>
            <a:fld id="{BFAFFACA-EE60-4995-B235-3D09DF76AC89}" type="slidenum">
              <a:rPr lang="en-US" smtClean="0"/>
              <a:t>21</a:t>
            </a:fld>
            <a:endParaRPr lang="en-US"/>
          </a:p>
        </p:txBody>
      </p:sp>
    </p:spTree>
    <p:extLst>
      <p:ext uri="{BB962C8B-B14F-4D97-AF65-F5344CB8AC3E}">
        <p14:creationId xmlns:p14="http://schemas.microsoft.com/office/powerpoint/2010/main" val="22506036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20C44-FFEE-C0CC-355D-4D91ABBF2F98}"/>
              </a:ext>
            </a:extLst>
          </p:cNvPr>
          <p:cNvSpPr>
            <a:spLocks noGrp="1"/>
          </p:cNvSpPr>
          <p:nvPr>
            <p:ph type="title"/>
          </p:nvPr>
        </p:nvSpPr>
        <p:spPr/>
        <p:txBody>
          <a:bodyPr/>
          <a:lstStyle/>
          <a:p>
            <a:r>
              <a:rPr lang="en-US" dirty="0"/>
              <a:t>Amplification of RNAi</a:t>
            </a:r>
          </a:p>
        </p:txBody>
      </p:sp>
      <p:sp>
        <p:nvSpPr>
          <p:cNvPr id="3" name="Content Placeholder 2">
            <a:extLst>
              <a:ext uri="{FF2B5EF4-FFF2-40B4-BE49-F238E27FC236}">
                <a16:creationId xmlns:a16="http://schemas.microsoft.com/office/drawing/2014/main" id="{731EC296-34AD-386D-01A0-704D763BAD1C}"/>
              </a:ext>
            </a:extLst>
          </p:cNvPr>
          <p:cNvSpPr>
            <a:spLocks noGrp="1"/>
          </p:cNvSpPr>
          <p:nvPr>
            <p:ph idx="1"/>
          </p:nvPr>
        </p:nvSpPr>
        <p:spPr>
          <a:xfrm>
            <a:off x="581193" y="2180496"/>
            <a:ext cx="4965366" cy="3678303"/>
          </a:xfrm>
        </p:spPr>
        <p:txBody>
          <a:bodyPr>
            <a:normAutofit/>
          </a:bodyPr>
          <a:lstStyle/>
          <a:p>
            <a:r>
              <a:rPr lang="en-US" dirty="0">
                <a:solidFill>
                  <a:srgbClr val="00B050"/>
                </a:solidFill>
              </a:rPr>
              <a:t>After RISC-associated enzymes cleave </a:t>
            </a:r>
            <a:r>
              <a:rPr lang="en-US" dirty="0"/>
              <a:t>the complementary mRNA in a cell, another enzyme, </a:t>
            </a:r>
            <a:r>
              <a:rPr lang="en-US" b="1" dirty="0">
                <a:solidFill>
                  <a:srgbClr val="00B050"/>
                </a:solidFill>
              </a:rPr>
              <a:t>RNA dependent RNA polymerase,</a:t>
            </a:r>
            <a:r>
              <a:rPr lang="en-US" dirty="0"/>
              <a:t> </a:t>
            </a:r>
            <a:r>
              <a:rPr lang="en-US" dirty="0">
                <a:solidFill>
                  <a:srgbClr val="FF0000"/>
                </a:solidFill>
              </a:rPr>
              <a:t>binds to some of these fragments</a:t>
            </a:r>
            <a:r>
              <a:rPr lang="en-US" dirty="0"/>
              <a:t>. </a:t>
            </a:r>
          </a:p>
          <a:p>
            <a:r>
              <a:rPr lang="en-US" dirty="0" err="1">
                <a:solidFill>
                  <a:srgbClr val="FF0000"/>
                </a:solidFill>
              </a:rPr>
              <a:t>RdRP</a:t>
            </a:r>
            <a:r>
              <a:rPr lang="en-US" dirty="0">
                <a:solidFill>
                  <a:srgbClr val="FF0000"/>
                </a:solidFill>
              </a:rPr>
              <a:t> synthesizes complementary strands</a:t>
            </a:r>
            <a:r>
              <a:rPr lang="en-US" dirty="0"/>
              <a:t>, </a:t>
            </a:r>
            <a:r>
              <a:rPr lang="en-US" dirty="0">
                <a:solidFill>
                  <a:srgbClr val="00B050"/>
                </a:solidFill>
              </a:rPr>
              <a:t>making more double-stranded RNA.</a:t>
            </a:r>
          </a:p>
          <a:p>
            <a:r>
              <a:rPr lang="en-US" dirty="0"/>
              <a:t> </a:t>
            </a:r>
            <a:r>
              <a:rPr lang="en-US" dirty="0">
                <a:solidFill>
                  <a:schemeClr val="accent3"/>
                </a:solidFill>
              </a:rPr>
              <a:t>Dicer recognizes these fragments and creates more siRNA</a:t>
            </a:r>
            <a:r>
              <a:rPr lang="en-US" dirty="0"/>
              <a:t>.</a:t>
            </a:r>
          </a:p>
        </p:txBody>
      </p:sp>
      <p:pic>
        <p:nvPicPr>
          <p:cNvPr id="5" name="Picture 4">
            <a:extLst>
              <a:ext uri="{FF2B5EF4-FFF2-40B4-BE49-F238E27FC236}">
                <a16:creationId xmlns:a16="http://schemas.microsoft.com/office/drawing/2014/main" id="{2B0BCE80-F769-3DB6-70EE-D2E86DC74C6C}"/>
              </a:ext>
            </a:extLst>
          </p:cNvPr>
          <p:cNvPicPr>
            <a:picLocks noChangeAspect="1"/>
          </p:cNvPicPr>
          <p:nvPr/>
        </p:nvPicPr>
        <p:blipFill rotWithShape="1">
          <a:blip r:embed="rId2"/>
          <a:srcRect l="47961" t="21916" r="31710" b="12613"/>
          <a:stretch/>
        </p:blipFill>
        <p:spPr>
          <a:xfrm>
            <a:off x="5310270" y="2045368"/>
            <a:ext cx="6481011" cy="4487779"/>
          </a:xfrm>
          <a:prstGeom prst="rect">
            <a:avLst/>
          </a:prstGeom>
        </p:spPr>
      </p:pic>
      <p:sp>
        <p:nvSpPr>
          <p:cNvPr id="4" name="Slide Number Placeholder 3">
            <a:extLst>
              <a:ext uri="{FF2B5EF4-FFF2-40B4-BE49-F238E27FC236}">
                <a16:creationId xmlns:a16="http://schemas.microsoft.com/office/drawing/2014/main" id="{9EB2ED5B-DA45-78C3-3E27-EF7115C87D1D}"/>
              </a:ext>
            </a:extLst>
          </p:cNvPr>
          <p:cNvSpPr>
            <a:spLocks noGrp="1"/>
          </p:cNvSpPr>
          <p:nvPr>
            <p:ph type="sldNum" sz="quarter" idx="12"/>
          </p:nvPr>
        </p:nvSpPr>
        <p:spPr/>
        <p:txBody>
          <a:bodyPr/>
          <a:lstStyle/>
          <a:p>
            <a:fld id="{BFAFFACA-EE60-4995-B235-3D09DF76AC89}" type="slidenum">
              <a:rPr lang="en-US" smtClean="0"/>
              <a:t>22</a:t>
            </a:fld>
            <a:endParaRPr lang="en-US"/>
          </a:p>
        </p:txBody>
      </p:sp>
    </p:spTree>
    <p:extLst>
      <p:ext uri="{BB962C8B-B14F-4D97-AF65-F5344CB8AC3E}">
        <p14:creationId xmlns:p14="http://schemas.microsoft.com/office/powerpoint/2010/main" val="2069586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D2E24-EC8C-29C6-EB68-4FF6BCBE1030}"/>
              </a:ext>
            </a:extLst>
          </p:cNvPr>
          <p:cNvSpPr>
            <a:spLocks noGrp="1"/>
          </p:cNvSpPr>
          <p:nvPr>
            <p:ph type="title"/>
          </p:nvPr>
        </p:nvSpPr>
        <p:spPr>
          <a:xfrm>
            <a:off x="581192" y="702156"/>
            <a:ext cx="6168524" cy="1013800"/>
          </a:xfrm>
        </p:spPr>
        <p:txBody>
          <a:bodyPr>
            <a:normAutofit/>
          </a:bodyPr>
          <a:lstStyle/>
          <a:p>
            <a:r>
              <a:rPr lang="en-US" dirty="0"/>
              <a:t>Heterochromatin Formation by RNAi</a:t>
            </a:r>
          </a:p>
        </p:txBody>
      </p:sp>
      <p:sp>
        <p:nvSpPr>
          <p:cNvPr id="3" name="Content Placeholder 2">
            <a:extLst>
              <a:ext uri="{FF2B5EF4-FFF2-40B4-BE49-F238E27FC236}">
                <a16:creationId xmlns:a16="http://schemas.microsoft.com/office/drawing/2014/main" id="{79067F95-7752-03BC-D4D2-8CB4E39C9598}"/>
              </a:ext>
            </a:extLst>
          </p:cNvPr>
          <p:cNvSpPr>
            <a:spLocks noGrp="1"/>
          </p:cNvSpPr>
          <p:nvPr>
            <p:ph idx="1"/>
          </p:nvPr>
        </p:nvSpPr>
        <p:spPr>
          <a:xfrm>
            <a:off x="148056" y="1657125"/>
            <a:ext cx="4111123" cy="5441507"/>
          </a:xfrm>
        </p:spPr>
        <p:txBody>
          <a:bodyPr>
            <a:normAutofit/>
          </a:bodyPr>
          <a:lstStyle/>
          <a:p>
            <a:r>
              <a:rPr lang="en-US" dirty="0"/>
              <a:t>The </a:t>
            </a:r>
            <a:r>
              <a:rPr lang="en-US" b="1" dirty="0">
                <a:solidFill>
                  <a:schemeClr val="accent3"/>
                </a:solidFill>
              </a:rPr>
              <a:t>RISC complex containing single-stranded siRNA </a:t>
            </a:r>
            <a:r>
              <a:rPr lang="en-US" dirty="0"/>
              <a:t>can </a:t>
            </a:r>
            <a:r>
              <a:rPr lang="en-US" b="1" dirty="0">
                <a:solidFill>
                  <a:schemeClr val="accent3"/>
                </a:solidFill>
              </a:rPr>
              <a:t>also recognize and bind to complementary DNA </a:t>
            </a:r>
            <a:r>
              <a:rPr lang="en-US" dirty="0"/>
              <a:t>sequences. </a:t>
            </a:r>
          </a:p>
          <a:p>
            <a:r>
              <a:rPr lang="en-US" dirty="0"/>
              <a:t>When </a:t>
            </a:r>
            <a:r>
              <a:rPr lang="en-US" b="1" dirty="0">
                <a:solidFill>
                  <a:srgbClr val="00B050"/>
                </a:solidFill>
              </a:rPr>
              <a:t>RISC associates with a repetitive DNA element</a:t>
            </a:r>
            <a:r>
              <a:rPr lang="en-US" dirty="0"/>
              <a:t>, </a:t>
            </a:r>
            <a:r>
              <a:rPr lang="en-US" b="1" dirty="0">
                <a:solidFill>
                  <a:schemeClr val="accent6">
                    <a:lumMod val="60000"/>
                    <a:lumOff val="40000"/>
                  </a:schemeClr>
                </a:solidFill>
              </a:rPr>
              <a:t>various histone-modifying enzymes and silencing complexes are activated to turn that region of DNA into heterochromatin</a:t>
            </a:r>
            <a:r>
              <a:rPr lang="en-US" dirty="0"/>
              <a:t>, thus silencing the region from any further expression.</a:t>
            </a:r>
          </a:p>
        </p:txBody>
      </p:sp>
      <p:pic>
        <p:nvPicPr>
          <p:cNvPr id="5" name="Picture 4">
            <a:extLst>
              <a:ext uri="{FF2B5EF4-FFF2-40B4-BE49-F238E27FC236}">
                <a16:creationId xmlns:a16="http://schemas.microsoft.com/office/drawing/2014/main" id="{9FB284C7-5778-400D-7744-C72180F60230}"/>
              </a:ext>
            </a:extLst>
          </p:cNvPr>
          <p:cNvPicPr>
            <a:picLocks noChangeAspect="1"/>
          </p:cNvPicPr>
          <p:nvPr/>
        </p:nvPicPr>
        <p:blipFill rotWithShape="1">
          <a:blip r:embed="rId2"/>
          <a:srcRect l="35427" t="11736" r="34967" b="10219"/>
          <a:stretch/>
        </p:blipFill>
        <p:spPr>
          <a:xfrm>
            <a:off x="4291262" y="1379779"/>
            <a:ext cx="7644063" cy="5349728"/>
          </a:xfrm>
          <a:prstGeom prst="rect">
            <a:avLst/>
          </a:prstGeom>
        </p:spPr>
      </p:pic>
      <p:sp>
        <p:nvSpPr>
          <p:cNvPr id="4" name="Slide Number Placeholder 3">
            <a:extLst>
              <a:ext uri="{FF2B5EF4-FFF2-40B4-BE49-F238E27FC236}">
                <a16:creationId xmlns:a16="http://schemas.microsoft.com/office/drawing/2014/main" id="{4B956601-22A7-8344-811E-DDD7DD91D8C1}"/>
              </a:ext>
            </a:extLst>
          </p:cNvPr>
          <p:cNvSpPr>
            <a:spLocks noGrp="1"/>
          </p:cNvSpPr>
          <p:nvPr>
            <p:ph type="sldNum" sz="quarter" idx="12"/>
          </p:nvPr>
        </p:nvSpPr>
        <p:spPr/>
        <p:txBody>
          <a:bodyPr/>
          <a:lstStyle/>
          <a:p>
            <a:fld id="{BFAFFACA-EE60-4995-B235-3D09DF76AC89}" type="slidenum">
              <a:rPr lang="en-US" smtClean="0"/>
              <a:t>23</a:t>
            </a:fld>
            <a:endParaRPr lang="en-US"/>
          </a:p>
        </p:txBody>
      </p:sp>
    </p:spTree>
    <p:extLst>
      <p:ext uri="{BB962C8B-B14F-4D97-AF65-F5344CB8AC3E}">
        <p14:creationId xmlns:p14="http://schemas.microsoft.com/office/powerpoint/2010/main" val="2582350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D331D-A88E-628D-82B8-6C0D04834644}"/>
              </a:ext>
            </a:extLst>
          </p:cNvPr>
          <p:cNvSpPr>
            <a:spLocks noGrp="1"/>
          </p:cNvSpPr>
          <p:nvPr>
            <p:ph type="title"/>
          </p:nvPr>
        </p:nvSpPr>
        <p:spPr/>
        <p:txBody>
          <a:bodyPr>
            <a:normAutofit/>
          </a:bodyPr>
          <a:lstStyle/>
          <a:p>
            <a:r>
              <a:rPr lang="en-US" dirty="0"/>
              <a:t>Applications of RNAi for Studying Gene Expression</a:t>
            </a:r>
          </a:p>
        </p:txBody>
      </p:sp>
      <p:sp>
        <p:nvSpPr>
          <p:cNvPr id="3" name="Content Placeholder 2">
            <a:extLst>
              <a:ext uri="{FF2B5EF4-FFF2-40B4-BE49-F238E27FC236}">
                <a16:creationId xmlns:a16="http://schemas.microsoft.com/office/drawing/2014/main" id="{6B7771A0-53AE-F04D-A269-FB170C0FD811}"/>
              </a:ext>
            </a:extLst>
          </p:cNvPr>
          <p:cNvSpPr>
            <a:spLocks noGrp="1"/>
          </p:cNvSpPr>
          <p:nvPr>
            <p:ph idx="1"/>
          </p:nvPr>
        </p:nvSpPr>
        <p:spPr>
          <a:xfrm>
            <a:off x="581192" y="2180496"/>
            <a:ext cx="3858461" cy="3678303"/>
          </a:xfrm>
        </p:spPr>
        <p:txBody>
          <a:bodyPr/>
          <a:lstStyle/>
          <a:p>
            <a:r>
              <a:rPr lang="en-US" dirty="0">
                <a:solidFill>
                  <a:schemeClr val="accent6">
                    <a:lumMod val="60000"/>
                    <a:lumOff val="40000"/>
                  </a:schemeClr>
                </a:solidFill>
              </a:rPr>
              <a:t>By inhibiting translation</a:t>
            </a:r>
            <a:r>
              <a:rPr lang="en-US" dirty="0"/>
              <a:t>, </a:t>
            </a:r>
            <a:r>
              <a:rPr lang="en-US" dirty="0">
                <a:solidFill>
                  <a:srgbClr val="FF0000"/>
                </a:solidFill>
              </a:rPr>
              <a:t>RNAi</a:t>
            </a:r>
            <a:r>
              <a:rPr lang="en-US" dirty="0"/>
              <a:t> allows </a:t>
            </a:r>
            <a:r>
              <a:rPr lang="en-US" dirty="0">
                <a:solidFill>
                  <a:srgbClr val="FF0000"/>
                </a:solidFill>
              </a:rPr>
              <a:t>the elimination of a particular protein from an organism</a:t>
            </a:r>
            <a:r>
              <a:rPr lang="en-US" dirty="0"/>
              <a:t>, without the need for genetic modification. </a:t>
            </a:r>
          </a:p>
        </p:txBody>
      </p:sp>
      <p:pic>
        <p:nvPicPr>
          <p:cNvPr id="5" name="Picture 4">
            <a:extLst>
              <a:ext uri="{FF2B5EF4-FFF2-40B4-BE49-F238E27FC236}">
                <a16:creationId xmlns:a16="http://schemas.microsoft.com/office/drawing/2014/main" id="{E0A7A8AF-9E2F-FC47-352A-C7B5676B1958}"/>
              </a:ext>
            </a:extLst>
          </p:cNvPr>
          <p:cNvPicPr>
            <a:picLocks noChangeAspect="1"/>
          </p:cNvPicPr>
          <p:nvPr/>
        </p:nvPicPr>
        <p:blipFill rotWithShape="1">
          <a:blip r:embed="rId2"/>
          <a:srcRect l="48453" t="20161" r="23224" b="10219"/>
          <a:stretch/>
        </p:blipFill>
        <p:spPr>
          <a:xfrm>
            <a:off x="4467728" y="1925053"/>
            <a:ext cx="7491661" cy="4772212"/>
          </a:xfrm>
          <a:prstGeom prst="rect">
            <a:avLst/>
          </a:prstGeom>
        </p:spPr>
      </p:pic>
      <p:sp>
        <p:nvSpPr>
          <p:cNvPr id="4" name="Slide Number Placeholder 3">
            <a:extLst>
              <a:ext uri="{FF2B5EF4-FFF2-40B4-BE49-F238E27FC236}">
                <a16:creationId xmlns:a16="http://schemas.microsoft.com/office/drawing/2014/main" id="{B3D0EB85-63B8-58D2-2ADF-48948E310082}"/>
              </a:ext>
            </a:extLst>
          </p:cNvPr>
          <p:cNvSpPr>
            <a:spLocks noGrp="1"/>
          </p:cNvSpPr>
          <p:nvPr>
            <p:ph type="sldNum" sz="quarter" idx="12"/>
          </p:nvPr>
        </p:nvSpPr>
        <p:spPr/>
        <p:txBody>
          <a:bodyPr/>
          <a:lstStyle/>
          <a:p>
            <a:fld id="{BFAFFACA-EE60-4995-B235-3D09DF76AC89}" type="slidenum">
              <a:rPr lang="en-US" smtClean="0"/>
              <a:t>24</a:t>
            </a:fld>
            <a:endParaRPr lang="en-US"/>
          </a:p>
        </p:txBody>
      </p:sp>
    </p:spTree>
    <p:extLst>
      <p:ext uri="{BB962C8B-B14F-4D97-AF65-F5344CB8AC3E}">
        <p14:creationId xmlns:p14="http://schemas.microsoft.com/office/powerpoint/2010/main" val="3036470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892BF-5CCB-1ADD-E7E5-25B74FEF0962}"/>
              </a:ext>
            </a:extLst>
          </p:cNvPr>
          <p:cNvSpPr>
            <a:spLocks noGrp="1"/>
          </p:cNvSpPr>
          <p:nvPr>
            <p:ph type="title"/>
          </p:nvPr>
        </p:nvSpPr>
        <p:spPr/>
        <p:txBody>
          <a:bodyPr/>
          <a:lstStyle/>
          <a:p>
            <a:r>
              <a:rPr lang="en-US" dirty="0"/>
              <a:t>RNAi libraries </a:t>
            </a:r>
          </a:p>
        </p:txBody>
      </p:sp>
      <p:sp>
        <p:nvSpPr>
          <p:cNvPr id="3" name="Content Placeholder 2">
            <a:extLst>
              <a:ext uri="{FF2B5EF4-FFF2-40B4-BE49-F238E27FC236}">
                <a16:creationId xmlns:a16="http://schemas.microsoft.com/office/drawing/2014/main" id="{D5033719-48A4-89B7-5963-84329C46701F}"/>
              </a:ext>
            </a:extLst>
          </p:cNvPr>
          <p:cNvSpPr>
            <a:spLocks noGrp="1"/>
          </p:cNvSpPr>
          <p:nvPr>
            <p:ph idx="1"/>
          </p:nvPr>
        </p:nvSpPr>
        <p:spPr>
          <a:xfrm>
            <a:off x="412751" y="1937084"/>
            <a:ext cx="6361028" cy="4740442"/>
          </a:xfrm>
        </p:spPr>
        <p:txBody>
          <a:bodyPr>
            <a:normAutofit fontScale="85000" lnSpcReduction="10000"/>
          </a:bodyPr>
          <a:lstStyle/>
          <a:p>
            <a:r>
              <a:rPr lang="en-US" sz="2400" dirty="0">
                <a:solidFill>
                  <a:srgbClr val="FF0000"/>
                </a:solidFill>
              </a:rPr>
              <a:t>RNAi libraries</a:t>
            </a:r>
            <a:r>
              <a:rPr lang="en-US" sz="2400" dirty="0"/>
              <a:t> are designed to </a:t>
            </a:r>
            <a:r>
              <a:rPr lang="en-US" sz="2400" dirty="0">
                <a:solidFill>
                  <a:srgbClr val="FF0000"/>
                </a:solidFill>
              </a:rPr>
              <a:t>express dsRNA for each gene in the genome</a:t>
            </a:r>
            <a:r>
              <a:rPr lang="en-US" sz="2400" dirty="0"/>
              <a:t>. </a:t>
            </a:r>
          </a:p>
          <a:p>
            <a:r>
              <a:rPr lang="en-US" sz="2400" dirty="0"/>
              <a:t>Each library clone targets one protein by promoting degradation of the corresponding mRNA. </a:t>
            </a:r>
          </a:p>
          <a:p>
            <a:r>
              <a:rPr lang="en-US" sz="2400" dirty="0">
                <a:solidFill>
                  <a:schemeClr val="accent1">
                    <a:lumMod val="75000"/>
                    <a:lumOff val="25000"/>
                  </a:schemeClr>
                </a:solidFill>
              </a:rPr>
              <a:t>RNAi libraries are used to identify the role of unknown proteins. </a:t>
            </a:r>
            <a:r>
              <a:rPr lang="en-US" sz="2400" dirty="0"/>
              <a:t>Mammalian cells can be screened for defects induced by an RNAi library clone using a live cell microarray or by using a </a:t>
            </a:r>
            <a:r>
              <a:rPr lang="en-US" sz="2400" dirty="0" err="1"/>
              <a:t>multiwell</a:t>
            </a:r>
            <a:r>
              <a:rPr lang="en-US" sz="2400" dirty="0"/>
              <a:t>-plate assay.</a:t>
            </a:r>
          </a:p>
          <a:p>
            <a:r>
              <a:rPr lang="en-US" sz="2400" dirty="0">
                <a:solidFill>
                  <a:schemeClr val="accent1">
                    <a:lumMod val="75000"/>
                    <a:lumOff val="25000"/>
                  </a:schemeClr>
                </a:solidFill>
              </a:rPr>
              <a:t>Each clone </a:t>
            </a:r>
            <a:r>
              <a:rPr lang="en-US" sz="2400" dirty="0"/>
              <a:t>in the library </a:t>
            </a:r>
            <a:r>
              <a:rPr lang="en-US" sz="2400" b="1" dirty="0">
                <a:solidFill>
                  <a:schemeClr val="accent1">
                    <a:lumMod val="75000"/>
                    <a:lumOff val="25000"/>
                  </a:schemeClr>
                </a:solidFill>
              </a:rPr>
              <a:t>must have two different promoters flanking the coding region</a:t>
            </a:r>
            <a:r>
              <a:rPr lang="en-US" sz="2400" dirty="0"/>
              <a:t>. When the clone is </a:t>
            </a:r>
            <a:r>
              <a:rPr lang="en-US" sz="2400" dirty="0">
                <a:solidFill>
                  <a:schemeClr val="accent1">
                    <a:lumMod val="75000"/>
                    <a:lumOff val="25000"/>
                  </a:schemeClr>
                </a:solidFill>
              </a:rPr>
              <a:t>transcribed into mRNA</a:t>
            </a:r>
            <a:r>
              <a:rPr lang="en-US" sz="2400" dirty="0"/>
              <a:t>, both an </a:t>
            </a:r>
            <a:r>
              <a:rPr lang="en-US" sz="2400" dirty="0">
                <a:solidFill>
                  <a:schemeClr val="accent1">
                    <a:lumMod val="75000"/>
                    <a:lumOff val="25000"/>
                  </a:schemeClr>
                </a:solidFill>
              </a:rPr>
              <a:t>antisense and a sense transcript will be produced, and the two strands will come together to form double-stranded RNA</a:t>
            </a:r>
            <a:r>
              <a:rPr lang="en-US" sz="2400" dirty="0"/>
              <a:t>.</a:t>
            </a:r>
          </a:p>
        </p:txBody>
      </p:sp>
      <p:pic>
        <p:nvPicPr>
          <p:cNvPr id="5" name="Picture 4">
            <a:extLst>
              <a:ext uri="{FF2B5EF4-FFF2-40B4-BE49-F238E27FC236}">
                <a16:creationId xmlns:a16="http://schemas.microsoft.com/office/drawing/2014/main" id="{C802D5B4-8356-6D13-E89B-2FB514985E40}"/>
              </a:ext>
            </a:extLst>
          </p:cNvPr>
          <p:cNvPicPr>
            <a:picLocks noChangeAspect="1"/>
          </p:cNvPicPr>
          <p:nvPr/>
        </p:nvPicPr>
        <p:blipFill rotWithShape="1">
          <a:blip r:embed="rId2"/>
          <a:srcRect l="48651" t="30868" r="17402" b="20863"/>
          <a:stretch/>
        </p:blipFill>
        <p:spPr>
          <a:xfrm>
            <a:off x="6934201" y="1833360"/>
            <a:ext cx="5121442" cy="4872789"/>
          </a:xfrm>
          <a:prstGeom prst="rect">
            <a:avLst/>
          </a:prstGeom>
        </p:spPr>
      </p:pic>
      <p:sp>
        <p:nvSpPr>
          <p:cNvPr id="4" name="Slide Number Placeholder 3">
            <a:extLst>
              <a:ext uri="{FF2B5EF4-FFF2-40B4-BE49-F238E27FC236}">
                <a16:creationId xmlns:a16="http://schemas.microsoft.com/office/drawing/2014/main" id="{1C6DE86C-5163-FCD1-92B5-4200F76EA06F}"/>
              </a:ext>
            </a:extLst>
          </p:cNvPr>
          <p:cNvSpPr>
            <a:spLocks noGrp="1"/>
          </p:cNvSpPr>
          <p:nvPr>
            <p:ph type="sldNum" sz="quarter" idx="12"/>
          </p:nvPr>
        </p:nvSpPr>
        <p:spPr/>
        <p:txBody>
          <a:bodyPr/>
          <a:lstStyle/>
          <a:p>
            <a:fld id="{BFAFFACA-EE60-4995-B235-3D09DF76AC89}" type="slidenum">
              <a:rPr lang="en-US" smtClean="0"/>
              <a:t>25</a:t>
            </a:fld>
            <a:endParaRPr lang="en-US"/>
          </a:p>
        </p:txBody>
      </p:sp>
    </p:spTree>
    <p:extLst>
      <p:ext uri="{BB962C8B-B14F-4D97-AF65-F5344CB8AC3E}">
        <p14:creationId xmlns:p14="http://schemas.microsoft.com/office/powerpoint/2010/main" val="1196553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79D1D-2540-EA65-D002-577B546A67BD}"/>
              </a:ext>
            </a:extLst>
          </p:cNvPr>
          <p:cNvSpPr>
            <a:spLocks noGrp="1"/>
          </p:cNvSpPr>
          <p:nvPr>
            <p:ph type="title"/>
          </p:nvPr>
        </p:nvSpPr>
        <p:spPr/>
        <p:txBody>
          <a:bodyPr/>
          <a:lstStyle/>
          <a:p>
            <a:r>
              <a:rPr lang="en-US" dirty="0"/>
              <a:t>RIBOSWITCHES</a:t>
            </a:r>
          </a:p>
        </p:txBody>
      </p:sp>
      <p:sp>
        <p:nvSpPr>
          <p:cNvPr id="3" name="Content Placeholder 2">
            <a:extLst>
              <a:ext uri="{FF2B5EF4-FFF2-40B4-BE49-F238E27FC236}">
                <a16:creationId xmlns:a16="http://schemas.microsoft.com/office/drawing/2014/main" id="{D8DAFDAA-D057-0791-6408-CAAB3EB3C288}"/>
              </a:ext>
            </a:extLst>
          </p:cNvPr>
          <p:cNvSpPr>
            <a:spLocks noGrp="1"/>
          </p:cNvSpPr>
          <p:nvPr>
            <p:ph idx="1"/>
          </p:nvPr>
        </p:nvSpPr>
        <p:spPr>
          <a:xfrm>
            <a:off x="581192" y="1807517"/>
            <a:ext cx="6012113" cy="5363304"/>
          </a:xfrm>
        </p:spPr>
        <p:txBody>
          <a:bodyPr>
            <a:normAutofit/>
          </a:bodyPr>
          <a:lstStyle/>
          <a:p>
            <a:r>
              <a:rPr lang="en-US" dirty="0"/>
              <a:t>Examples of RNA that regulate gene expression </a:t>
            </a:r>
          </a:p>
          <a:p>
            <a:r>
              <a:rPr lang="en-US" dirty="0"/>
              <a:t>Such regulation may occur at a variety of levels, including both </a:t>
            </a:r>
            <a:r>
              <a:rPr lang="en-US" dirty="0">
                <a:solidFill>
                  <a:srgbClr val="FF0000"/>
                </a:solidFill>
              </a:rPr>
              <a:t>transcription and translation</a:t>
            </a:r>
            <a:r>
              <a:rPr lang="en-US" dirty="0"/>
              <a:t>.</a:t>
            </a:r>
          </a:p>
          <a:p>
            <a:r>
              <a:rPr lang="en-US" dirty="0"/>
              <a:t>Riboswitches are </a:t>
            </a:r>
            <a:r>
              <a:rPr lang="en-US" b="1" dirty="0">
                <a:solidFill>
                  <a:srgbClr val="FF0000"/>
                </a:solidFill>
              </a:rPr>
              <a:t>segments of RNA located on mRNA molecules close to the 5′ end</a:t>
            </a:r>
            <a:r>
              <a:rPr lang="en-US" dirty="0"/>
              <a:t>. The riboswitch domain </a:t>
            </a:r>
            <a:r>
              <a:rPr lang="en-US" sz="2000" dirty="0">
                <a:solidFill>
                  <a:srgbClr val="FF0000"/>
                </a:solidFill>
              </a:rPr>
              <a:t>alternates between two different RNA secondary structures that determine whether or not the mRNA is expressed</a:t>
            </a:r>
            <a:r>
              <a:rPr lang="en-US" dirty="0"/>
              <a:t>. </a:t>
            </a:r>
          </a:p>
          <a:p>
            <a:r>
              <a:rPr lang="en-US" dirty="0"/>
              <a:t>Unlike most regulatory RNA, riboswitches </a:t>
            </a:r>
            <a:r>
              <a:rPr lang="en-US" dirty="0">
                <a:solidFill>
                  <a:srgbClr val="FF0000"/>
                </a:solidFill>
              </a:rPr>
              <a:t>bind small effector molecules</a:t>
            </a:r>
            <a:r>
              <a:rPr lang="en-US" dirty="0"/>
              <a:t>, such </a:t>
            </a:r>
            <a:r>
              <a:rPr lang="en-US" dirty="0">
                <a:solidFill>
                  <a:srgbClr val="FF0000"/>
                </a:solidFill>
              </a:rPr>
              <a:t>as amino acids or other nutrients</a:t>
            </a:r>
            <a:r>
              <a:rPr lang="en-US" dirty="0"/>
              <a:t>. </a:t>
            </a:r>
            <a:r>
              <a:rPr lang="en-US" dirty="0">
                <a:solidFill>
                  <a:srgbClr val="FF0000"/>
                </a:solidFill>
              </a:rPr>
              <a:t>Binding of the effector molecule triggers a conformation change in the riboswitch</a:t>
            </a:r>
            <a:r>
              <a:rPr lang="en-US" dirty="0"/>
              <a:t>. In </a:t>
            </a:r>
            <a:r>
              <a:rPr lang="en-US" b="1" dirty="0">
                <a:solidFill>
                  <a:srgbClr val="FF0000"/>
                </a:solidFill>
              </a:rPr>
              <a:t>most</a:t>
            </a:r>
            <a:r>
              <a:rPr lang="en-US" dirty="0"/>
              <a:t> cases, effector binding </a:t>
            </a:r>
            <a:r>
              <a:rPr lang="en-US" dirty="0">
                <a:solidFill>
                  <a:srgbClr val="FF0000"/>
                </a:solidFill>
              </a:rPr>
              <a:t>terminates mRNA transcription prematurely or prevents mRNA translation</a:t>
            </a:r>
            <a:r>
              <a:rPr lang="en-US" dirty="0"/>
              <a:t>.</a:t>
            </a:r>
          </a:p>
        </p:txBody>
      </p:sp>
      <p:pic>
        <p:nvPicPr>
          <p:cNvPr id="4" name="Picture 3">
            <a:extLst>
              <a:ext uri="{FF2B5EF4-FFF2-40B4-BE49-F238E27FC236}">
                <a16:creationId xmlns:a16="http://schemas.microsoft.com/office/drawing/2014/main" id="{DC84B861-0F1A-11FD-D5FE-D7F777A87026}"/>
              </a:ext>
            </a:extLst>
          </p:cNvPr>
          <p:cNvPicPr>
            <a:picLocks noChangeAspect="1"/>
          </p:cNvPicPr>
          <p:nvPr/>
        </p:nvPicPr>
        <p:blipFill>
          <a:blip r:embed="rId2"/>
          <a:stretch>
            <a:fillRect/>
          </a:stretch>
        </p:blipFill>
        <p:spPr>
          <a:xfrm>
            <a:off x="6352673" y="1897712"/>
            <a:ext cx="5558590" cy="5128730"/>
          </a:xfrm>
          <a:prstGeom prst="rect">
            <a:avLst/>
          </a:prstGeom>
        </p:spPr>
      </p:pic>
      <p:sp>
        <p:nvSpPr>
          <p:cNvPr id="5" name="Slide Number Placeholder 4">
            <a:extLst>
              <a:ext uri="{FF2B5EF4-FFF2-40B4-BE49-F238E27FC236}">
                <a16:creationId xmlns:a16="http://schemas.microsoft.com/office/drawing/2014/main" id="{85267C85-F306-5BD4-53EE-CBDCB7F3847C}"/>
              </a:ext>
            </a:extLst>
          </p:cNvPr>
          <p:cNvSpPr>
            <a:spLocks noGrp="1"/>
          </p:cNvSpPr>
          <p:nvPr>
            <p:ph type="sldNum" sz="quarter" idx="12"/>
          </p:nvPr>
        </p:nvSpPr>
        <p:spPr/>
        <p:txBody>
          <a:bodyPr/>
          <a:lstStyle/>
          <a:p>
            <a:fld id="{BFAFFACA-EE60-4995-B235-3D09DF76AC89}" type="slidenum">
              <a:rPr lang="en-US" smtClean="0"/>
              <a:t>26</a:t>
            </a:fld>
            <a:endParaRPr lang="en-US"/>
          </a:p>
        </p:txBody>
      </p:sp>
    </p:spTree>
    <p:extLst>
      <p:ext uri="{BB962C8B-B14F-4D97-AF65-F5344CB8AC3E}">
        <p14:creationId xmlns:p14="http://schemas.microsoft.com/office/powerpoint/2010/main" val="30449025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B7905-53F8-683C-3773-05FB451955DB}"/>
              </a:ext>
            </a:extLst>
          </p:cNvPr>
          <p:cNvSpPr>
            <a:spLocks noGrp="1"/>
          </p:cNvSpPr>
          <p:nvPr>
            <p:ph type="title"/>
          </p:nvPr>
        </p:nvSpPr>
        <p:spPr/>
        <p:txBody>
          <a:bodyPr>
            <a:normAutofit/>
          </a:bodyPr>
          <a:lstStyle/>
          <a:p>
            <a:r>
              <a:rPr lang="en-US" dirty="0"/>
              <a:t>Riboswitches Control</a:t>
            </a:r>
            <a:br>
              <a:rPr lang="en-US" dirty="0"/>
            </a:br>
            <a:r>
              <a:rPr lang="en-US" dirty="0"/>
              <a:t>mRNA Expression</a:t>
            </a:r>
          </a:p>
        </p:txBody>
      </p:sp>
      <p:sp>
        <p:nvSpPr>
          <p:cNvPr id="3" name="Content Placeholder 2">
            <a:extLst>
              <a:ext uri="{FF2B5EF4-FFF2-40B4-BE49-F238E27FC236}">
                <a16:creationId xmlns:a16="http://schemas.microsoft.com/office/drawing/2014/main" id="{9E96788D-0AAF-B8A0-2739-7F5D36CC759D}"/>
              </a:ext>
            </a:extLst>
          </p:cNvPr>
          <p:cNvSpPr>
            <a:spLocks noGrp="1"/>
          </p:cNvSpPr>
          <p:nvPr>
            <p:ph idx="1"/>
          </p:nvPr>
        </p:nvSpPr>
        <p:spPr>
          <a:xfrm>
            <a:off x="372354" y="2033337"/>
            <a:ext cx="4897478" cy="4632158"/>
          </a:xfrm>
        </p:spPr>
        <p:txBody>
          <a:bodyPr>
            <a:normAutofit/>
          </a:bodyPr>
          <a:lstStyle/>
          <a:p>
            <a:pPr algn="l"/>
            <a:r>
              <a:rPr lang="en-US" sz="1800" b="0" i="0" u="none" strike="noStrike" baseline="0" dirty="0">
                <a:latin typeface="HelveticaNeue-LightCond"/>
              </a:rPr>
              <a:t>Riboswitches </a:t>
            </a:r>
            <a:r>
              <a:rPr lang="en-US" sz="1800" b="1" i="0" u="none" strike="noStrike" baseline="0" dirty="0">
                <a:solidFill>
                  <a:srgbClr val="FF0000"/>
                </a:solidFill>
                <a:latin typeface="HelveticaNeue-LightCond"/>
              </a:rPr>
              <a:t>alternate between two stem and loop structures</a:t>
            </a:r>
            <a:r>
              <a:rPr lang="en-US" sz="1800" b="0" i="0" u="none" strike="noStrike" baseline="0" dirty="0">
                <a:latin typeface="HelveticaNeue-LightCond"/>
              </a:rPr>
              <a:t> depending on the </a:t>
            </a:r>
            <a:r>
              <a:rPr lang="en-US" sz="1800" b="1" i="0" u="none" strike="noStrike" baseline="0" dirty="0">
                <a:solidFill>
                  <a:schemeClr val="accent1">
                    <a:lumMod val="50000"/>
                    <a:lumOff val="50000"/>
                  </a:schemeClr>
                </a:solidFill>
                <a:latin typeface="HelveticaNeue-LightCond"/>
              </a:rPr>
              <a:t>presence or absence of the signal metabolite</a:t>
            </a:r>
            <a:r>
              <a:rPr lang="en-US" sz="1800" b="0" i="0" u="none" strike="noStrike" baseline="0" dirty="0">
                <a:latin typeface="HelveticaNeue-LightCond"/>
              </a:rPr>
              <a:t>.</a:t>
            </a:r>
          </a:p>
          <a:p>
            <a:pPr algn="l"/>
            <a:r>
              <a:rPr lang="en-US" sz="1800" b="0" i="0" u="none" strike="noStrike" baseline="0" dirty="0">
                <a:latin typeface="HelveticaNeue-LightCond"/>
              </a:rPr>
              <a:t> (A) In the </a:t>
            </a:r>
            <a:r>
              <a:rPr lang="en-US" sz="1800" b="0" i="0" u="none" strike="noStrike" baseline="0" dirty="0">
                <a:solidFill>
                  <a:schemeClr val="accent1">
                    <a:lumMod val="50000"/>
                    <a:lumOff val="50000"/>
                  </a:schemeClr>
                </a:solidFill>
                <a:latin typeface="HelveticaNeue-LightCond"/>
              </a:rPr>
              <a:t>attenuation</a:t>
            </a:r>
            <a:r>
              <a:rPr lang="en-US" sz="1800" b="0" i="0" u="none" strike="noStrike" baseline="0" dirty="0">
                <a:latin typeface="HelveticaNeue-LightCond"/>
              </a:rPr>
              <a:t> mechanism, the </a:t>
            </a:r>
            <a:r>
              <a:rPr lang="en-US" sz="1800" b="0" i="0" u="none" strike="noStrike" baseline="0" dirty="0">
                <a:solidFill>
                  <a:schemeClr val="accent1">
                    <a:lumMod val="50000"/>
                    <a:lumOff val="50000"/>
                  </a:schemeClr>
                </a:solidFill>
                <a:latin typeface="HelveticaNeue-LightCond"/>
              </a:rPr>
              <a:t>presence of the signal metabolite </a:t>
            </a:r>
            <a:r>
              <a:rPr lang="en-US" sz="1800" b="0" i="0" u="none" strike="noStrike" baseline="0" dirty="0">
                <a:latin typeface="HelveticaNeue-LightCond"/>
              </a:rPr>
              <a:t>results in </a:t>
            </a:r>
            <a:r>
              <a:rPr lang="en-US" sz="1800" b="1" i="0" u="none" strike="noStrike" baseline="0" dirty="0">
                <a:solidFill>
                  <a:schemeClr val="accent1">
                    <a:lumMod val="50000"/>
                    <a:lumOff val="50000"/>
                  </a:schemeClr>
                </a:solidFill>
                <a:latin typeface="HelveticaNeue-LightCond"/>
              </a:rPr>
              <a:t>formation of the terminator structure</a:t>
            </a:r>
            <a:r>
              <a:rPr lang="en-US" sz="1800" b="0" i="0" u="none" strike="noStrike" baseline="0" dirty="0">
                <a:latin typeface="HelveticaNeue-LightCond"/>
              </a:rPr>
              <a:t>, and </a:t>
            </a:r>
            <a:r>
              <a:rPr lang="en-US" sz="1800" b="1" i="0" u="none" strike="noStrike" baseline="0" dirty="0">
                <a:solidFill>
                  <a:schemeClr val="accent1">
                    <a:lumMod val="50000"/>
                    <a:lumOff val="50000"/>
                  </a:schemeClr>
                </a:solidFill>
                <a:latin typeface="HelveticaNeue-LightCond"/>
              </a:rPr>
              <a:t>transcription is aborted</a:t>
            </a:r>
            <a:r>
              <a:rPr lang="en-US" sz="1800" b="0" i="0" u="none" strike="noStrike" baseline="0" dirty="0">
                <a:latin typeface="HelveticaNeue-LightCond"/>
              </a:rPr>
              <a:t>. </a:t>
            </a:r>
          </a:p>
          <a:p>
            <a:pPr algn="l"/>
            <a:r>
              <a:rPr lang="en-US" sz="1800" b="0" i="0" u="none" strike="noStrike" baseline="0" dirty="0">
                <a:latin typeface="HelveticaNeue-LightCond"/>
              </a:rPr>
              <a:t>(B) In the </a:t>
            </a:r>
            <a:r>
              <a:rPr lang="en-US" sz="1800" b="0" i="0" u="none" strike="noStrike" baseline="0" dirty="0">
                <a:solidFill>
                  <a:schemeClr val="accent1">
                    <a:lumMod val="50000"/>
                    <a:lumOff val="50000"/>
                  </a:schemeClr>
                </a:solidFill>
                <a:latin typeface="HelveticaNeue-LightCond"/>
              </a:rPr>
              <a:t>translational inhibition mechanism</a:t>
            </a:r>
            <a:r>
              <a:rPr lang="en-US" sz="1800" b="0" i="0" u="none" strike="noStrike" baseline="0" dirty="0">
                <a:latin typeface="HelveticaNeue-LightCond"/>
              </a:rPr>
              <a:t>, the </a:t>
            </a:r>
            <a:r>
              <a:rPr lang="en-US" sz="1800" b="1" i="0" u="none" strike="noStrike" baseline="0" dirty="0">
                <a:solidFill>
                  <a:schemeClr val="accent1">
                    <a:lumMod val="50000"/>
                    <a:lumOff val="50000"/>
                  </a:schemeClr>
                </a:solidFill>
                <a:latin typeface="HelveticaNeue-LightCond"/>
              </a:rPr>
              <a:t>presence of the metabolite </a:t>
            </a:r>
            <a:r>
              <a:rPr lang="en-US" sz="1800" b="0" i="0" u="none" strike="noStrike" baseline="0" dirty="0">
                <a:latin typeface="HelveticaNeue-LightCond"/>
              </a:rPr>
              <a:t>results in </a:t>
            </a:r>
            <a:r>
              <a:rPr lang="en-US" sz="1800" b="1" i="0" u="none" strike="noStrike" baseline="0" dirty="0">
                <a:solidFill>
                  <a:schemeClr val="accent1">
                    <a:lumMod val="50000"/>
                    <a:lumOff val="50000"/>
                  </a:schemeClr>
                </a:solidFill>
                <a:latin typeface="HelveticaNeue-LightCond"/>
              </a:rPr>
              <a:t>sequestration of the Shine–Dalgarno sequence</a:t>
            </a:r>
            <a:r>
              <a:rPr lang="en-US" sz="1800" b="0" i="0" u="none" strike="noStrike" baseline="0" dirty="0">
                <a:latin typeface="HelveticaNeue-LightCond"/>
              </a:rPr>
              <a:t>, which </a:t>
            </a:r>
            <a:r>
              <a:rPr lang="en-US" sz="1800" b="1" i="0" u="none" strike="noStrike" baseline="0" dirty="0">
                <a:solidFill>
                  <a:schemeClr val="accent1">
                    <a:lumMod val="50000"/>
                    <a:lumOff val="50000"/>
                  </a:schemeClr>
                </a:solidFill>
                <a:latin typeface="HelveticaNeue-LightCond"/>
              </a:rPr>
              <a:t>prevents translation of the mRNA</a:t>
            </a:r>
            <a:r>
              <a:rPr lang="en-US" sz="1800" b="0" i="0" u="none" strike="noStrike" baseline="0" dirty="0">
                <a:latin typeface="HelveticaNeue-LightCond"/>
              </a:rPr>
              <a:t>.</a:t>
            </a:r>
            <a:endParaRPr lang="en-US" sz="1800" dirty="0">
              <a:latin typeface="HelveticaNeue-LightCond"/>
            </a:endParaRPr>
          </a:p>
          <a:p>
            <a:pPr algn="l"/>
            <a:r>
              <a:rPr lang="en-US" dirty="0"/>
              <a:t>The </a:t>
            </a:r>
            <a:r>
              <a:rPr lang="en-US" dirty="0">
                <a:solidFill>
                  <a:schemeClr val="accent1">
                    <a:lumMod val="50000"/>
                    <a:lumOff val="50000"/>
                  </a:schemeClr>
                </a:solidFill>
              </a:rPr>
              <a:t>only type </a:t>
            </a:r>
            <a:r>
              <a:rPr lang="en-US" dirty="0"/>
              <a:t>of riboswitch found so far in </a:t>
            </a:r>
            <a:r>
              <a:rPr lang="en-US" dirty="0">
                <a:solidFill>
                  <a:schemeClr val="accent1">
                    <a:lumMod val="50000"/>
                    <a:lumOff val="50000"/>
                  </a:schemeClr>
                </a:solidFill>
              </a:rPr>
              <a:t>eukaryotes</a:t>
            </a:r>
            <a:r>
              <a:rPr lang="en-US" dirty="0"/>
              <a:t> is the </a:t>
            </a:r>
            <a:r>
              <a:rPr lang="en-US" sz="2000" b="1" dirty="0">
                <a:solidFill>
                  <a:srgbClr val="00B050"/>
                </a:solidFill>
              </a:rPr>
              <a:t>thiamine riboswitch.</a:t>
            </a:r>
            <a:endParaRPr lang="en-US" b="1" dirty="0">
              <a:solidFill>
                <a:srgbClr val="00B050"/>
              </a:solidFill>
            </a:endParaRPr>
          </a:p>
        </p:txBody>
      </p:sp>
      <p:pic>
        <p:nvPicPr>
          <p:cNvPr id="5" name="Picture 4">
            <a:extLst>
              <a:ext uri="{FF2B5EF4-FFF2-40B4-BE49-F238E27FC236}">
                <a16:creationId xmlns:a16="http://schemas.microsoft.com/office/drawing/2014/main" id="{079E4145-3E5F-DA91-C8A5-9669395EDE4B}"/>
              </a:ext>
            </a:extLst>
          </p:cNvPr>
          <p:cNvPicPr>
            <a:picLocks noChangeAspect="1"/>
          </p:cNvPicPr>
          <p:nvPr/>
        </p:nvPicPr>
        <p:blipFill rotWithShape="1">
          <a:blip r:embed="rId2"/>
          <a:srcRect l="11152" t="17001" r="30822" b="11735"/>
          <a:stretch/>
        </p:blipFill>
        <p:spPr>
          <a:xfrm>
            <a:off x="5739064" y="1907005"/>
            <a:ext cx="6340976" cy="4884821"/>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F7D6A28D-4667-BFBB-5F74-298A2979E6E5}"/>
              </a:ext>
            </a:extLst>
          </p:cNvPr>
          <p:cNvSpPr>
            <a:spLocks noGrp="1"/>
          </p:cNvSpPr>
          <p:nvPr>
            <p:ph type="sldNum" sz="quarter" idx="12"/>
          </p:nvPr>
        </p:nvSpPr>
        <p:spPr/>
        <p:txBody>
          <a:bodyPr/>
          <a:lstStyle/>
          <a:p>
            <a:fld id="{BFAFFACA-EE60-4995-B235-3D09DF76AC89}" type="slidenum">
              <a:rPr lang="en-US" smtClean="0"/>
              <a:t>27</a:t>
            </a:fld>
            <a:endParaRPr lang="en-US"/>
          </a:p>
        </p:txBody>
      </p:sp>
    </p:spTree>
    <p:extLst>
      <p:ext uri="{BB962C8B-B14F-4D97-AF65-F5344CB8AC3E}">
        <p14:creationId xmlns:p14="http://schemas.microsoft.com/office/powerpoint/2010/main" val="36956830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09F6E-8A8F-59F2-12DF-54849C3F3A8E}"/>
              </a:ext>
            </a:extLst>
          </p:cNvPr>
          <p:cNvSpPr>
            <a:spLocks noGrp="1"/>
          </p:cNvSpPr>
          <p:nvPr>
            <p:ph type="title"/>
          </p:nvPr>
        </p:nvSpPr>
        <p:spPr/>
        <p:txBody>
          <a:bodyPr/>
          <a:lstStyle/>
          <a:p>
            <a:r>
              <a:rPr lang="en-US" dirty="0"/>
              <a:t>Ribozymes</a:t>
            </a:r>
          </a:p>
        </p:txBody>
      </p:sp>
      <p:sp>
        <p:nvSpPr>
          <p:cNvPr id="3" name="Content Placeholder 2">
            <a:extLst>
              <a:ext uri="{FF2B5EF4-FFF2-40B4-BE49-F238E27FC236}">
                <a16:creationId xmlns:a16="http://schemas.microsoft.com/office/drawing/2014/main" id="{339B384E-E587-77E9-D7A3-A0DC7F8AF04D}"/>
              </a:ext>
            </a:extLst>
          </p:cNvPr>
          <p:cNvSpPr>
            <a:spLocks noGrp="1"/>
          </p:cNvSpPr>
          <p:nvPr>
            <p:ph idx="1"/>
          </p:nvPr>
        </p:nvSpPr>
        <p:spPr>
          <a:xfrm>
            <a:off x="292434" y="1446570"/>
            <a:ext cx="6300871" cy="5700188"/>
          </a:xfrm>
        </p:spPr>
        <p:txBody>
          <a:bodyPr>
            <a:normAutofit/>
          </a:bodyPr>
          <a:lstStyle/>
          <a:p>
            <a:r>
              <a:rPr lang="en-US" dirty="0"/>
              <a:t>Ribozymes are </a:t>
            </a:r>
            <a:r>
              <a:rPr lang="en-US" dirty="0">
                <a:solidFill>
                  <a:srgbClr val="00B050"/>
                </a:solidFill>
              </a:rPr>
              <a:t>naturally occurring RNAs </a:t>
            </a:r>
            <a:r>
              <a:rPr lang="en-US" dirty="0"/>
              <a:t>that can </a:t>
            </a:r>
            <a:r>
              <a:rPr lang="en-US" b="1" dirty="0">
                <a:solidFill>
                  <a:srgbClr val="00B050"/>
                </a:solidFill>
              </a:rPr>
              <a:t>facilitate an enzymatic reaction</a:t>
            </a:r>
            <a:r>
              <a:rPr lang="en-US" dirty="0"/>
              <a:t>. </a:t>
            </a:r>
          </a:p>
          <a:p>
            <a:r>
              <a:rPr lang="en-US" b="1" dirty="0">
                <a:solidFill>
                  <a:srgbClr val="00B050"/>
                </a:solidFill>
              </a:rPr>
              <a:t>Group I and group II introns are two types of ribozymes </a:t>
            </a:r>
            <a:r>
              <a:rPr lang="en-US" dirty="0"/>
              <a:t>that can </a:t>
            </a:r>
            <a:r>
              <a:rPr lang="en-US" b="1" dirty="0">
                <a:solidFill>
                  <a:srgbClr val="FF0000"/>
                </a:solidFill>
              </a:rPr>
              <a:t>cleave the phosphate backbone</a:t>
            </a:r>
            <a:r>
              <a:rPr lang="en-US" dirty="0"/>
              <a:t> </a:t>
            </a:r>
            <a:r>
              <a:rPr lang="en-US" b="1" dirty="0">
                <a:solidFill>
                  <a:schemeClr val="accent5">
                    <a:lumMod val="75000"/>
                  </a:schemeClr>
                </a:solidFill>
              </a:rPr>
              <a:t>release themselves from the mRNA molecule and rejoin the ends without using any protein enzymes.</a:t>
            </a:r>
          </a:p>
          <a:p>
            <a:endParaRPr lang="en-US" dirty="0"/>
          </a:p>
          <a:p>
            <a:r>
              <a:rPr lang="en-US" dirty="0"/>
              <a:t>The </a:t>
            </a:r>
            <a:r>
              <a:rPr lang="en-US" b="1" dirty="0">
                <a:solidFill>
                  <a:schemeClr val="accent5">
                    <a:lumMod val="75000"/>
                  </a:schemeClr>
                </a:solidFill>
              </a:rPr>
              <a:t>hammerhead ribozyme </a:t>
            </a:r>
            <a:r>
              <a:rPr lang="en-US" dirty="0"/>
              <a:t>is a </a:t>
            </a:r>
            <a:r>
              <a:rPr lang="en-US" dirty="0">
                <a:solidFill>
                  <a:schemeClr val="accent5">
                    <a:lumMod val="75000"/>
                  </a:schemeClr>
                </a:solidFill>
              </a:rPr>
              <a:t>small catalytic RNA </a:t>
            </a:r>
            <a:r>
              <a:rPr lang="en-US" dirty="0"/>
              <a:t>that can </a:t>
            </a:r>
            <a:r>
              <a:rPr lang="en-US" b="1" dirty="0">
                <a:solidFill>
                  <a:schemeClr val="accent5">
                    <a:lumMod val="75000"/>
                  </a:schemeClr>
                </a:solidFill>
              </a:rPr>
              <a:t>catalyze a self-cleavage reaction</a:t>
            </a:r>
            <a:r>
              <a:rPr lang="en-US" dirty="0"/>
              <a:t>.</a:t>
            </a:r>
          </a:p>
          <a:p>
            <a:r>
              <a:rPr lang="en-US" b="1" dirty="0">
                <a:solidFill>
                  <a:schemeClr val="accent5">
                    <a:lumMod val="75000"/>
                  </a:schemeClr>
                </a:solidFill>
              </a:rPr>
              <a:t>hairpin ribozymes</a:t>
            </a:r>
            <a:r>
              <a:rPr lang="en-US" dirty="0"/>
              <a:t> </a:t>
            </a:r>
            <a:r>
              <a:rPr lang="en-US" dirty="0">
                <a:solidFill>
                  <a:srgbClr val="00B050"/>
                </a:solidFill>
              </a:rPr>
              <a:t>cleave the linear concatemers of </a:t>
            </a:r>
            <a:r>
              <a:rPr lang="en-US" dirty="0" err="1">
                <a:solidFill>
                  <a:srgbClr val="00B050"/>
                </a:solidFill>
              </a:rPr>
              <a:t>ssRNA</a:t>
            </a:r>
            <a:r>
              <a:rPr lang="en-US" dirty="0">
                <a:solidFill>
                  <a:srgbClr val="00B050"/>
                </a:solidFill>
              </a:rPr>
              <a:t> genomes</a:t>
            </a:r>
            <a:r>
              <a:rPr lang="en-US" dirty="0"/>
              <a:t>, much </a:t>
            </a:r>
            <a:r>
              <a:rPr lang="en-US" dirty="0">
                <a:solidFill>
                  <a:srgbClr val="00B050"/>
                </a:solidFill>
              </a:rPr>
              <a:t>like hammerhead ribozymes</a:t>
            </a:r>
            <a:r>
              <a:rPr lang="en-US" dirty="0"/>
              <a:t>, and then </a:t>
            </a:r>
            <a:r>
              <a:rPr lang="en-US" b="1" dirty="0">
                <a:solidFill>
                  <a:srgbClr val="00B050"/>
                </a:solidFill>
              </a:rPr>
              <a:t>ligate the linear segments into circular genomes.</a:t>
            </a:r>
          </a:p>
        </p:txBody>
      </p:sp>
      <p:pic>
        <p:nvPicPr>
          <p:cNvPr id="5" name="Picture 4">
            <a:extLst>
              <a:ext uri="{FF2B5EF4-FFF2-40B4-BE49-F238E27FC236}">
                <a16:creationId xmlns:a16="http://schemas.microsoft.com/office/drawing/2014/main" id="{F276E5CC-62C0-B4FA-8692-EDEF2ADDE0C8}"/>
              </a:ext>
            </a:extLst>
          </p:cNvPr>
          <p:cNvPicPr>
            <a:picLocks noChangeAspect="1"/>
          </p:cNvPicPr>
          <p:nvPr/>
        </p:nvPicPr>
        <p:blipFill>
          <a:blip r:embed="rId3"/>
          <a:stretch>
            <a:fillRect/>
          </a:stretch>
        </p:blipFill>
        <p:spPr>
          <a:xfrm>
            <a:off x="6774113" y="137493"/>
            <a:ext cx="5125453" cy="2143125"/>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4DC4864D-9A58-9D34-6026-C81CB37293EB}"/>
              </a:ext>
            </a:extLst>
          </p:cNvPr>
          <p:cNvPicPr>
            <a:picLocks noChangeAspect="1"/>
          </p:cNvPicPr>
          <p:nvPr/>
        </p:nvPicPr>
        <p:blipFill>
          <a:blip r:embed="rId4"/>
          <a:stretch>
            <a:fillRect/>
          </a:stretch>
        </p:blipFill>
        <p:spPr>
          <a:xfrm>
            <a:off x="6858332" y="2593031"/>
            <a:ext cx="5125453" cy="1838325"/>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87FDD650-80F7-42BA-37F4-B550F2AD68A5}"/>
              </a:ext>
            </a:extLst>
          </p:cNvPr>
          <p:cNvPicPr>
            <a:picLocks noChangeAspect="1"/>
          </p:cNvPicPr>
          <p:nvPr/>
        </p:nvPicPr>
        <p:blipFill>
          <a:blip r:embed="rId5"/>
          <a:stretch>
            <a:fillRect/>
          </a:stretch>
        </p:blipFill>
        <p:spPr>
          <a:xfrm>
            <a:off x="6858333" y="4699202"/>
            <a:ext cx="5125453" cy="2021305"/>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8D68A73F-F3DC-06EE-B2AB-AD8C9B6A9978}"/>
              </a:ext>
            </a:extLst>
          </p:cNvPr>
          <p:cNvSpPr>
            <a:spLocks noGrp="1"/>
          </p:cNvSpPr>
          <p:nvPr>
            <p:ph type="sldNum" sz="quarter" idx="12"/>
          </p:nvPr>
        </p:nvSpPr>
        <p:spPr/>
        <p:txBody>
          <a:bodyPr/>
          <a:lstStyle/>
          <a:p>
            <a:fld id="{BFAFFACA-EE60-4995-B235-3D09DF76AC89}" type="slidenum">
              <a:rPr lang="en-US" smtClean="0"/>
              <a:t>28</a:t>
            </a:fld>
            <a:endParaRPr lang="en-US"/>
          </a:p>
        </p:txBody>
      </p:sp>
    </p:spTree>
    <p:extLst>
      <p:ext uri="{BB962C8B-B14F-4D97-AF65-F5344CB8AC3E}">
        <p14:creationId xmlns:p14="http://schemas.microsoft.com/office/powerpoint/2010/main" val="31388916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87F1C7-1830-9EE7-830E-D41D7727DC8F}"/>
              </a:ext>
            </a:extLst>
          </p:cNvPr>
          <p:cNvSpPr>
            <a:spLocks noGrp="1"/>
          </p:cNvSpPr>
          <p:nvPr>
            <p:ph idx="1"/>
          </p:nvPr>
        </p:nvSpPr>
        <p:spPr>
          <a:xfrm>
            <a:off x="400720" y="1589848"/>
            <a:ext cx="6060240" cy="5099710"/>
          </a:xfrm>
        </p:spPr>
        <p:txBody>
          <a:bodyPr>
            <a:normAutofit lnSpcReduction="10000"/>
          </a:bodyPr>
          <a:lstStyle/>
          <a:p>
            <a:r>
              <a:rPr lang="en-US" sz="2400" dirty="0"/>
              <a:t>The </a:t>
            </a:r>
            <a:r>
              <a:rPr lang="en-US" sz="2400" b="1" dirty="0">
                <a:solidFill>
                  <a:srgbClr val="00B050"/>
                </a:solidFill>
                <a:effectLst>
                  <a:outerShdw blurRad="38100" dist="38100" dir="2700000" algn="tl">
                    <a:srgbClr val="000000">
                      <a:alpha val="43137"/>
                    </a:srgbClr>
                  </a:outerShdw>
                </a:effectLst>
              </a:rPr>
              <a:t>engineered ribozyme </a:t>
            </a:r>
            <a:r>
              <a:rPr lang="en-US" sz="2400" dirty="0"/>
              <a:t>can </a:t>
            </a:r>
            <a:r>
              <a:rPr lang="en-US" sz="2400" dirty="0">
                <a:solidFill>
                  <a:srgbClr val="FF0000"/>
                </a:solidFill>
              </a:rPr>
              <a:t>attack many target mRNA </a:t>
            </a:r>
            <a:r>
              <a:rPr lang="en-US" sz="2400" dirty="0"/>
              <a:t>molecules because it is an </a:t>
            </a:r>
            <a:r>
              <a:rPr lang="en-US" sz="2400" dirty="0">
                <a:solidFill>
                  <a:srgbClr val="FF0000"/>
                </a:solidFill>
              </a:rPr>
              <a:t>enzyme</a:t>
            </a:r>
            <a:r>
              <a:rPr lang="en-US" sz="2400" dirty="0"/>
              <a:t>, </a:t>
            </a:r>
            <a:r>
              <a:rPr lang="en-US" sz="2400" dirty="0">
                <a:solidFill>
                  <a:srgbClr val="FF0000"/>
                </a:solidFill>
              </a:rPr>
              <a:t>not merely an inhibitor. </a:t>
            </a:r>
            <a:r>
              <a:rPr lang="en-US" sz="2400" b="1" dirty="0">
                <a:solidFill>
                  <a:srgbClr val="FF0000"/>
                </a:solidFill>
              </a:rPr>
              <a:t>Using a ribozyme is much better than using antisense</a:t>
            </a:r>
            <a:r>
              <a:rPr lang="en-US" sz="2400" dirty="0"/>
              <a:t>.</a:t>
            </a:r>
          </a:p>
          <a:p>
            <a:endParaRPr lang="en-US" sz="2400" dirty="0"/>
          </a:p>
          <a:p>
            <a:r>
              <a:rPr lang="en-US" sz="2400" dirty="0"/>
              <a:t>Adding a </a:t>
            </a:r>
            <a:r>
              <a:rPr lang="en-US" sz="2400" b="1" dirty="0">
                <a:solidFill>
                  <a:srgbClr val="FF0000"/>
                </a:solidFill>
              </a:rPr>
              <a:t>ribozyme motif</a:t>
            </a:r>
            <a:r>
              <a:rPr lang="en-US" sz="2400" dirty="0"/>
              <a:t> such as </a:t>
            </a:r>
            <a:r>
              <a:rPr lang="en-US" sz="2400" dirty="0">
                <a:solidFill>
                  <a:srgbClr val="FF0000"/>
                </a:solidFill>
              </a:rPr>
              <a:t>the hammerhead or hairpin </a:t>
            </a:r>
            <a:r>
              <a:rPr lang="en-US" sz="2400" dirty="0"/>
              <a:t>region </a:t>
            </a:r>
            <a:r>
              <a:rPr lang="en-US" sz="2400" dirty="0">
                <a:solidFill>
                  <a:srgbClr val="FF0000"/>
                </a:solidFill>
              </a:rPr>
              <a:t>from the small ribozymes </a:t>
            </a:r>
            <a:r>
              <a:rPr lang="en-US" sz="2400" dirty="0"/>
              <a:t>can </a:t>
            </a:r>
            <a:r>
              <a:rPr lang="en-US" sz="2400" b="1" dirty="0">
                <a:solidFill>
                  <a:srgbClr val="FF0000"/>
                </a:solidFill>
              </a:rPr>
              <a:t>make antisense oligonucleotides more stable </a:t>
            </a:r>
            <a:r>
              <a:rPr lang="en-US" sz="2400" dirty="0"/>
              <a:t>because they are </a:t>
            </a:r>
            <a:r>
              <a:rPr lang="en-US" sz="2400" b="1" dirty="0">
                <a:solidFill>
                  <a:srgbClr val="00B050"/>
                </a:solidFill>
              </a:rPr>
              <a:t>not degraded. </a:t>
            </a:r>
            <a:r>
              <a:rPr lang="en-US" sz="2400" dirty="0">
                <a:solidFill>
                  <a:srgbClr val="00B050"/>
                </a:solidFill>
              </a:rPr>
              <a:t>These constructs cut the target mRNA without the use of RNase H.</a:t>
            </a:r>
          </a:p>
        </p:txBody>
      </p:sp>
      <p:pic>
        <p:nvPicPr>
          <p:cNvPr id="4" name="Picture 3">
            <a:extLst>
              <a:ext uri="{FF2B5EF4-FFF2-40B4-BE49-F238E27FC236}">
                <a16:creationId xmlns:a16="http://schemas.microsoft.com/office/drawing/2014/main" id="{B54D74F7-B68B-B31E-B42E-60735AA28C56}"/>
              </a:ext>
            </a:extLst>
          </p:cNvPr>
          <p:cNvPicPr>
            <a:picLocks noChangeAspect="1"/>
          </p:cNvPicPr>
          <p:nvPr/>
        </p:nvPicPr>
        <p:blipFill>
          <a:blip r:embed="rId2"/>
          <a:stretch>
            <a:fillRect/>
          </a:stretch>
        </p:blipFill>
        <p:spPr>
          <a:xfrm>
            <a:off x="6460960" y="1985211"/>
            <a:ext cx="5393267" cy="4704347"/>
          </a:xfrm>
          <a:prstGeom prst="rect">
            <a:avLst/>
          </a:prstGeom>
        </p:spPr>
      </p:pic>
      <p:sp>
        <p:nvSpPr>
          <p:cNvPr id="2" name="Slide Number Placeholder 1">
            <a:extLst>
              <a:ext uri="{FF2B5EF4-FFF2-40B4-BE49-F238E27FC236}">
                <a16:creationId xmlns:a16="http://schemas.microsoft.com/office/drawing/2014/main" id="{2DB1EF8C-80EF-168D-E3C6-96C158D49308}"/>
              </a:ext>
            </a:extLst>
          </p:cNvPr>
          <p:cNvSpPr>
            <a:spLocks noGrp="1"/>
          </p:cNvSpPr>
          <p:nvPr>
            <p:ph type="sldNum" sz="quarter" idx="12"/>
          </p:nvPr>
        </p:nvSpPr>
        <p:spPr/>
        <p:txBody>
          <a:bodyPr/>
          <a:lstStyle/>
          <a:p>
            <a:fld id="{BFAFFACA-EE60-4995-B235-3D09DF76AC89}" type="slidenum">
              <a:rPr lang="en-US" smtClean="0"/>
              <a:t>29</a:t>
            </a:fld>
            <a:endParaRPr lang="en-US"/>
          </a:p>
        </p:txBody>
      </p:sp>
    </p:spTree>
    <p:extLst>
      <p:ext uri="{BB962C8B-B14F-4D97-AF65-F5344CB8AC3E}">
        <p14:creationId xmlns:p14="http://schemas.microsoft.com/office/powerpoint/2010/main" val="1511682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585A7-0F11-D16C-3ED1-DEFDF64EF861}"/>
              </a:ext>
            </a:extLst>
          </p:cNvPr>
          <p:cNvSpPr>
            <a:spLocks noGrp="1"/>
          </p:cNvSpPr>
          <p:nvPr>
            <p:ph type="title"/>
          </p:nvPr>
        </p:nvSpPr>
        <p:spPr>
          <a:xfrm>
            <a:off x="913776" y="0"/>
            <a:ext cx="10364451" cy="1596177"/>
          </a:xfrm>
        </p:spPr>
        <p:txBody>
          <a:bodyPr>
            <a:normAutofit/>
          </a:bodyPr>
          <a:lstStyle/>
          <a:p>
            <a:r>
              <a:rPr lang="en-US" sz="6000" dirty="0"/>
              <a:t>Major Classes of RNA</a:t>
            </a:r>
          </a:p>
        </p:txBody>
      </p:sp>
      <p:sp>
        <p:nvSpPr>
          <p:cNvPr id="3" name="Content Placeholder 2">
            <a:extLst>
              <a:ext uri="{FF2B5EF4-FFF2-40B4-BE49-F238E27FC236}">
                <a16:creationId xmlns:a16="http://schemas.microsoft.com/office/drawing/2014/main" id="{701B2C62-3FCC-3DE2-0D0F-ACAD34CB9233}"/>
              </a:ext>
            </a:extLst>
          </p:cNvPr>
          <p:cNvSpPr>
            <a:spLocks noGrp="1"/>
          </p:cNvSpPr>
          <p:nvPr>
            <p:ph idx="1"/>
          </p:nvPr>
        </p:nvSpPr>
        <p:spPr>
          <a:xfrm>
            <a:off x="480634" y="1067682"/>
            <a:ext cx="11575007" cy="5898601"/>
          </a:xfrm>
        </p:spPr>
        <p:txBody>
          <a:bodyPr>
            <a:normAutofit/>
          </a:bodyPr>
          <a:lstStyle/>
          <a:p>
            <a:pPr marL="742950" indent="-742950">
              <a:buAutoNum type="arabicPeriod"/>
            </a:pPr>
            <a:r>
              <a:rPr lang="en-US" sz="4000" dirty="0"/>
              <a:t>Genomic</a:t>
            </a:r>
            <a:r>
              <a:rPr lang="fa-IR" sz="4000" dirty="0"/>
              <a:t> </a:t>
            </a:r>
            <a:r>
              <a:rPr lang="en-US" sz="4000" dirty="0"/>
              <a:t>Integrity and</a:t>
            </a:r>
            <a:r>
              <a:rPr lang="fa-IR" sz="4000" dirty="0"/>
              <a:t> </a:t>
            </a:r>
            <a:r>
              <a:rPr lang="en-US" sz="4000" dirty="0"/>
              <a:t>Protection</a:t>
            </a:r>
          </a:p>
          <a:p>
            <a:r>
              <a:rPr lang="en-US" sz="2800" dirty="0"/>
              <a:t>Piwi interacting RNA: </a:t>
            </a:r>
            <a:r>
              <a:rPr lang="en-US" sz="2400" b="1" dirty="0">
                <a:solidFill>
                  <a:srgbClr val="00B050"/>
                </a:solidFill>
              </a:rPr>
              <a:t>Transposon</a:t>
            </a:r>
            <a:r>
              <a:rPr lang="en-US" sz="2400" dirty="0">
                <a:solidFill>
                  <a:srgbClr val="FF0000"/>
                </a:solidFill>
              </a:rPr>
              <a:t> silencing in germline cells</a:t>
            </a:r>
            <a:endParaRPr lang="en-US" dirty="0">
              <a:solidFill>
                <a:srgbClr val="FF0000"/>
              </a:solidFill>
            </a:endParaRPr>
          </a:p>
          <a:p>
            <a:r>
              <a:rPr lang="en-US" sz="2800" dirty="0"/>
              <a:t>Small-interfering RNA: </a:t>
            </a:r>
            <a:r>
              <a:rPr lang="en-US" sz="2400" dirty="0">
                <a:solidFill>
                  <a:srgbClr val="FF0000"/>
                </a:solidFill>
              </a:rPr>
              <a:t>Defense Against </a:t>
            </a:r>
            <a:r>
              <a:rPr lang="en-US" sz="2400" b="1" dirty="0">
                <a:solidFill>
                  <a:srgbClr val="00B050"/>
                </a:solidFill>
              </a:rPr>
              <a:t>foreign RNA</a:t>
            </a:r>
          </a:p>
          <a:p>
            <a:r>
              <a:rPr lang="en-US" sz="2800" dirty="0"/>
              <a:t>Telomerase RNA: </a:t>
            </a:r>
            <a:r>
              <a:rPr lang="en-US" sz="2400" dirty="0">
                <a:solidFill>
                  <a:srgbClr val="FF0000"/>
                </a:solidFill>
              </a:rPr>
              <a:t>Synthesis of </a:t>
            </a:r>
            <a:r>
              <a:rPr lang="en-US" sz="2400" b="1" dirty="0">
                <a:solidFill>
                  <a:srgbClr val="00B050"/>
                </a:solidFill>
              </a:rPr>
              <a:t>telomeres</a:t>
            </a:r>
            <a:endParaRPr lang="en-US" sz="2800" b="1" dirty="0">
              <a:solidFill>
                <a:srgbClr val="00B050"/>
              </a:solidFill>
            </a:endParaRPr>
          </a:p>
          <a:p>
            <a:r>
              <a:rPr lang="en-US" sz="2800" dirty="0"/>
              <a:t>CRISPR RNA: </a:t>
            </a:r>
            <a:r>
              <a:rPr lang="en-US" sz="2400" dirty="0">
                <a:solidFill>
                  <a:srgbClr val="FF0000"/>
                </a:solidFill>
              </a:rPr>
              <a:t>Defense Against </a:t>
            </a:r>
            <a:r>
              <a:rPr lang="en-US" sz="2400" b="1" dirty="0">
                <a:solidFill>
                  <a:srgbClr val="00B050"/>
                </a:solidFill>
              </a:rPr>
              <a:t>foreign RNA and DNA</a:t>
            </a:r>
          </a:p>
          <a:p>
            <a:r>
              <a:rPr lang="en-US" sz="2800" dirty="0" err="1"/>
              <a:t>Xist</a:t>
            </a:r>
            <a:r>
              <a:rPr lang="en-US" sz="2800" dirty="0"/>
              <a:t> RNA:</a:t>
            </a:r>
            <a:r>
              <a:rPr lang="en-US" sz="1800" dirty="0"/>
              <a:t> </a:t>
            </a:r>
            <a:r>
              <a:rPr lang="en-US" sz="2400" b="1" dirty="0">
                <a:solidFill>
                  <a:srgbClr val="00B050"/>
                </a:solidFill>
              </a:rPr>
              <a:t>X</a:t>
            </a:r>
            <a:r>
              <a:rPr lang="en-US" sz="2400" dirty="0">
                <a:solidFill>
                  <a:srgbClr val="FF0000"/>
                </a:solidFill>
              </a:rPr>
              <a:t> </a:t>
            </a:r>
            <a:r>
              <a:rPr lang="en-US" sz="2400" dirty="0" err="1">
                <a:solidFill>
                  <a:srgbClr val="FF0000"/>
                </a:solidFill>
              </a:rPr>
              <a:t>Chromosom</a:t>
            </a:r>
            <a:r>
              <a:rPr lang="en-US" sz="2400" dirty="0">
                <a:solidFill>
                  <a:srgbClr val="FF0000"/>
                </a:solidFill>
              </a:rPr>
              <a:t> inactivation</a:t>
            </a:r>
          </a:p>
        </p:txBody>
      </p:sp>
      <p:pic>
        <p:nvPicPr>
          <p:cNvPr id="4" name="Picture 3">
            <a:extLst>
              <a:ext uri="{FF2B5EF4-FFF2-40B4-BE49-F238E27FC236}">
                <a16:creationId xmlns:a16="http://schemas.microsoft.com/office/drawing/2014/main" id="{04DD5409-2F51-B438-63E9-463C3556D505}"/>
              </a:ext>
            </a:extLst>
          </p:cNvPr>
          <p:cNvPicPr>
            <a:picLocks noChangeAspect="1"/>
          </p:cNvPicPr>
          <p:nvPr/>
        </p:nvPicPr>
        <p:blipFill>
          <a:blip r:embed="rId2"/>
          <a:stretch>
            <a:fillRect/>
          </a:stretch>
        </p:blipFill>
        <p:spPr>
          <a:xfrm rot="16200000">
            <a:off x="7931132" y="3147942"/>
            <a:ext cx="4764505" cy="2266575"/>
          </a:xfrm>
          <a:prstGeom prst="rect">
            <a:avLst/>
          </a:prstGeom>
        </p:spPr>
      </p:pic>
      <p:sp>
        <p:nvSpPr>
          <p:cNvPr id="5" name="Slide Number Placeholder 4">
            <a:extLst>
              <a:ext uri="{FF2B5EF4-FFF2-40B4-BE49-F238E27FC236}">
                <a16:creationId xmlns:a16="http://schemas.microsoft.com/office/drawing/2014/main" id="{3E4146DA-0A74-1BC1-8AC4-9D2BA6A10D5D}"/>
              </a:ext>
            </a:extLst>
          </p:cNvPr>
          <p:cNvSpPr>
            <a:spLocks noGrp="1"/>
          </p:cNvSpPr>
          <p:nvPr>
            <p:ph type="sldNum" sz="quarter" idx="12"/>
          </p:nvPr>
        </p:nvSpPr>
        <p:spPr/>
        <p:txBody>
          <a:bodyPr/>
          <a:lstStyle/>
          <a:p>
            <a:fld id="{BFAFFACA-EE60-4995-B235-3D09DF76AC89}" type="slidenum">
              <a:rPr lang="en-US" smtClean="0"/>
              <a:t>3</a:t>
            </a:fld>
            <a:endParaRPr lang="en-US"/>
          </a:p>
        </p:txBody>
      </p:sp>
    </p:spTree>
    <p:extLst>
      <p:ext uri="{BB962C8B-B14F-4D97-AF65-F5344CB8AC3E}">
        <p14:creationId xmlns:p14="http://schemas.microsoft.com/office/powerpoint/2010/main" val="26962500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B3FA5-AF4F-8C79-BBA4-2A75CA1A1A65}"/>
              </a:ext>
            </a:extLst>
          </p:cNvPr>
          <p:cNvSpPr>
            <a:spLocks noGrp="1"/>
          </p:cNvSpPr>
          <p:nvPr>
            <p:ph type="title"/>
          </p:nvPr>
        </p:nvSpPr>
        <p:spPr/>
        <p:txBody>
          <a:bodyPr>
            <a:normAutofit/>
          </a:bodyPr>
          <a:lstStyle/>
          <a:p>
            <a:r>
              <a:rPr lang="en-US" dirty="0"/>
              <a:t>RNA SELEX IDENTIFIES NEW BINDING PARTNERS FOR RIBOZYMES </a:t>
            </a:r>
          </a:p>
        </p:txBody>
      </p:sp>
      <p:sp>
        <p:nvSpPr>
          <p:cNvPr id="3" name="Content Placeholder 2">
            <a:extLst>
              <a:ext uri="{FF2B5EF4-FFF2-40B4-BE49-F238E27FC236}">
                <a16:creationId xmlns:a16="http://schemas.microsoft.com/office/drawing/2014/main" id="{56636CE2-DBBC-A549-A712-EF2C609E99D9}"/>
              </a:ext>
            </a:extLst>
          </p:cNvPr>
          <p:cNvSpPr>
            <a:spLocks noGrp="1"/>
          </p:cNvSpPr>
          <p:nvPr>
            <p:ph idx="1"/>
          </p:nvPr>
        </p:nvSpPr>
        <p:spPr>
          <a:xfrm>
            <a:off x="348581" y="1842287"/>
            <a:ext cx="11129545" cy="4889381"/>
          </a:xfrm>
        </p:spPr>
        <p:txBody>
          <a:bodyPr>
            <a:normAutofit/>
          </a:bodyPr>
          <a:lstStyle/>
          <a:p>
            <a:r>
              <a:rPr lang="en-US" sz="2800" dirty="0">
                <a:solidFill>
                  <a:srgbClr val="00B050"/>
                </a:solidFill>
              </a:rPr>
              <a:t>Natural ribozymes </a:t>
            </a:r>
            <a:r>
              <a:rPr lang="en-US" sz="2800" dirty="0"/>
              <a:t>normally </a:t>
            </a:r>
            <a:r>
              <a:rPr lang="en-US" sz="2800" b="1" dirty="0">
                <a:solidFill>
                  <a:srgbClr val="00B050"/>
                </a:solidFill>
              </a:rPr>
              <a:t>act on only one specific substrate</a:t>
            </a:r>
            <a:r>
              <a:rPr lang="en-US" sz="2800" dirty="0"/>
              <a:t>. </a:t>
            </a:r>
          </a:p>
          <a:p>
            <a:r>
              <a:rPr lang="en-US" sz="2800" dirty="0"/>
              <a:t>One goal of biotechnology is to </a:t>
            </a:r>
            <a:r>
              <a:rPr lang="en-US" sz="2800" b="1" dirty="0">
                <a:solidFill>
                  <a:srgbClr val="00B050"/>
                </a:solidFill>
              </a:rPr>
              <a:t>increase the number of substrates for the known ribozymes.</a:t>
            </a:r>
          </a:p>
          <a:p>
            <a:r>
              <a:rPr lang="en-US" sz="2800" dirty="0"/>
              <a:t> A procedure called </a:t>
            </a:r>
            <a:r>
              <a:rPr lang="en-US" sz="2800" b="1" dirty="0">
                <a:solidFill>
                  <a:srgbClr val="00B050"/>
                </a:solidFill>
              </a:rPr>
              <a:t>RNA SELEX </a:t>
            </a:r>
            <a:r>
              <a:rPr lang="en-US" sz="2800" dirty="0"/>
              <a:t>(Systematic Evolution of Ligands by </a:t>
            </a:r>
            <a:r>
              <a:rPr lang="en-US" sz="2800" dirty="0" err="1"/>
              <a:t>EXponential</a:t>
            </a:r>
            <a:r>
              <a:rPr lang="en-US" sz="2800" dirty="0"/>
              <a:t> enrichment) </a:t>
            </a:r>
            <a:r>
              <a:rPr lang="en-US" sz="2800" dirty="0">
                <a:solidFill>
                  <a:srgbClr val="00B050"/>
                </a:solidFill>
              </a:rPr>
              <a:t>isolates new substrates for existing ribozymes from a large (1015) population of random-sequence RNA oligonucleotides</a:t>
            </a:r>
          </a:p>
        </p:txBody>
      </p:sp>
      <p:sp>
        <p:nvSpPr>
          <p:cNvPr id="4" name="Slide Number Placeholder 3">
            <a:extLst>
              <a:ext uri="{FF2B5EF4-FFF2-40B4-BE49-F238E27FC236}">
                <a16:creationId xmlns:a16="http://schemas.microsoft.com/office/drawing/2014/main" id="{8233B11E-7D56-5E9A-5121-75BC314A2539}"/>
              </a:ext>
            </a:extLst>
          </p:cNvPr>
          <p:cNvSpPr>
            <a:spLocks noGrp="1"/>
          </p:cNvSpPr>
          <p:nvPr>
            <p:ph type="sldNum" sz="quarter" idx="12"/>
          </p:nvPr>
        </p:nvSpPr>
        <p:spPr/>
        <p:txBody>
          <a:bodyPr/>
          <a:lstStyle/>
          <a:p>
            <a:fld id="{BFAFFACA-EE60-4995-B235-3D09DF76AC89}" type="slidenum">
              <a:rPr lang="en-US" smtClean="0"/>
              <a:t>30</a:t>
            </a:fld>
            <a:endParaRPr lang="en-US"/>
          </a:p>
        </p:txBody>
      </p:sp>
    </p:spTree>
    <p:extLst>
      <p:ext uri="{BB962C8B-B14F-4D97-AF65-F5344CB8AC3E}">
        <p14:creationId xmlns:p14="http://schemas.microsoft.com/office/powerpoint/2010/main" val="32854222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B9661E-191E-3AA0-211C-178838A8F42F}"/>
              </a:ext>
            </a:extLst>
          </p:cNvPr>
          <p:cNvSpPr>
            <a:spLocks noGrp="1"/>
          </p:cNvSpPr>
          <p:nvPr>
            <p:ph idx="1"/>
          </p:nvPr>
        </p:nvSpPr>
        <p:spPr>
          <a:xfrm>
            <a:off x="156410" y="135129"/>
            <a:ext cx="5582653" cy="6542397"/>
          </a:xfrm>
        </p:spPr>
        <p:style>
          <a:lnRef idx="2">
            <a:schemeClr val="accent2"/>
          </a:lnRef>
          <a:fillRef idx="1">
            <a:schemeClr val="lt1"/>
          </a:fillRef>
          <a:effectRef idx="0">
            <a:schemeClr val="accent2"/>
          </a:effectRef>
          <a:fontRef idx="minor">
            <a:schemeClr val="dk1"/>
          </a:fontRef>
        </p:style>
        <p:txBody>
          <a:bodyPr>
            <a:normAutofit lnSpcReduction="10000"/>
          </a:bodyPr>
          <a:lstStyle/>
          <a:p>
            <a:r>
              <a:rPr lang="en-US" dirty="0"/>
              <a:t>The key to RNA SELEX is </a:t>
            </a:r>
            <a:r>
              <a:rPr lang="en-US" b="1" dirty="0">
                <a:solidFill>
                  <a:srgbClr val="00B050"/>
                </a:solidFill>
              </a:rPr>
              <a:t>using a very large pool of random RNA sequences</a:t>
            </a:r>
            <a:r>
              <a:rPr lang="en-US" dirty="0"/>
              <a:t>. </a:t>
            </a:r>
          </a:p>
          <a:p>
            <a:r>
              <a:rPr lang="en-US" dirty="0"/>
              <a:t>First, </a:t>
            </a:r>
            <a:r>
              <a:rPr lang="en-US" b="1" dirty="0">
                <a:solidFill>
                  <a:srgbClr val="00B050"/>
                </a:solidFill>
              </a:rPr>
              <a:t>DNA oligonucleotides </a:t>
            </a:r>
            <a:r>
              <a:rPr lang="en-US" dirty="0"/>
              <a:t>are </a:t>
            </a:r>
            <a:r>
              <a:rPr lang="en-US" b="1" dirty="0">
                <a:solidFill>
                  <a:srgbClr val="00B050"/>
                </a:solidFill>
              </a:rPr>
              <a:t>chemically synthesized</a:t>
            </a:r>
            <a:r>
              <a:rPr lang="en-US" dirty="0"/>
              <a:t> to </a:t>
            </a:r>
            <a:r>
              <a:rPr lang="en-US" b="1" dirty="0">
                <a:solidFill>
                  <a:srgbClr val="FF0000"/>
                </a:solidFill>
              </a:rPr>
              <a:t>create a large pool of random sequences</a:t>
            </a:r>
            <a:r>
              <a:rPr lang="en-US" dirty="0"/>
              <a:t>. </a:t>
            </a:r>
          </a:p>
          <a:p>
            <a:r>
              <a:rPr lang="en-US" dirty="0"/>
              <a:t>These </a:t>
            </a:r>
            <a:r>
              <a:rPr lang="en-US" dirty="0">
                <a:solidFill>
                  <a:srgbClr val="FF0000"/>
                </a:solidFill>
              </a:rPr>
              <a:t>are converted into dsDNA </a:t>
            </a:r>
            <a:r>
              <a:rPr lang="en-US" dirty="0"/>
              <a:t>with a </a:t>
            </a:r>
            <a:r>
              <a:rPr lang="en-US" dirty="0">
                <a:solidFill>
                  <a:srgbClr val="FF0000"/>
                </a:solidFill>
              </a:rPr>
              <a:t>primer and </a:t>
            </a:r>
            <a:r>
              <a:rPr lang="en-US" dirty="0" err="1">
                <a:solidFill>
                  <a:srgbClr val="FF0000"/>
                </a:solidFill>
              </a:rPr>
              <a:t>Klenow</a:t>
            </a:r>
            <a:r>
              <a:rPr lang="en-US" dirty="0">
                <a:solidFill>
                  <a:srgbClr val="FF0000"/>
                </a:solidFill>
              </a:rPr>
              <a:t> polymerase</a:t>
            </a:r>
            <a:r>
              <a:rPr lang="en-US" dirty="0"/>
              <a:t>. </a:t>
            </a:r>
            <a:r>
              <a:rPr lang="en-US" b="1" dirty="0">
                <a:solidFill>
                  <a:schemeClr val="accent1">
                    <a:lumMod val="50000"/>
                    <a:lumOff val="50000"/>
                  </a:schemeClr>
                </a:solidFill>
              </a:rPr>
              <a:t>Primer consists of promoter for T7 RNA polymerase which creates ss RNA copies</a:t>
            </a:r>
            <a:r>
              <a:rPr lang="en-US" dirty="0"/>
              <a:t>.</a:t>
            </a:r>
          </a:p>
          <a:p>
            <a:r>
              <a:rPr lang="en-US" dirty="0"/>
              <a:t>The </a:t>
            </a:r>
            <a:r>
              <a:rPr lang="en-US" dirty="0">
                <a:solidFill>
                  <a:schemeClr val="accent6"/>
                </a:solidFill>
              </a:rPr>
              <a:t>primer adds an RNA polymerase binding site</a:t>
            </a:r>
            <a:r>
              <a:rPr lang="en-US" dirty="0"/>
              <a:t>. The </a:t>
            </a:r>
            <a:r>
              <a:rPr lang="en-US" dirty="0">
                <a:solidFill>
                  <a:schemeClr val="accent6"/>
                </a:solidFill>
              </a:rPr>
              <a:t>dsDNA oligonucleotides </a:t>
            </a:r>
            <a:r>
              <a:rPr lang="en-US" dirty="0"/>
              <a:t>are </a:t>
            </a:r>
            <a:r>
              <a:rPr lang="en-US" b="1" dirty="0">
                <a:solidFill>
                  <a:schemeClr val="accent6"/>
                </a:solidFill>
              </a:rPr>
              <a:t>transcribed into RNA with RNA polymerase</a:t>
            </a:r>
            <a:r>
              <a:rPr lang="en-US" dirty="0"/>
              <a:t>. </a:t>
            </a:r>
          </a:p>
          <a:p>
            <a:r>
              <a:rPr lang="en-US" dirty="0"/>
              <a:t>This large pool of random RNA is then </a:t>
            </a:r>
            <a:r>
              <a:rPr lang="en-US" b="1" dirty="0">
                <a:solidFill>
                  <a:schemeClr val="accent6"/>
                </a:solidFill>
              </a:rPr>
              <a:t>screened for binding to the ribozyme</a:t>
            </a:r>
            <a:r>
              <a:rPr lang="en-US" dirty="0"/>
              <a:t>.</a:t>
            </a:r>
          </a:p>
          <a:p>
            <a:r>
              <a:rPr lang="en-US" dirty="0"/>
              <a:t> Any RNA molecules </a:t>
            </a:r>
            <a:r>
              <a:rPr lang="en-US" b="1" dirty="0">
                <a:solidFill>
                  <a:srgbClr val="00B050"/>
                </a:solidFill>
              </a:rPr>
              <a:t>that bind are kept, and the rest are discarded</a:t>
            </a:r>
            <a:r>
              <a:rPr lang="en-US" dirty="0"/>
              <a:t>. </a:t>
            </a:r>
          </a:p>
          <a:p>
            <a:r>
              <a:rPr lang="en-US" dirty="0"/>
              <a:t>Those that </a:t>
            </a:r>
            <a:r>
              <a:rPr lang="en-US" dirty="0">
                <a:solidFill>
                  <a:srgbClr val="00B050"/>
                </a:solidFill>
              </a:rPr>
              <a:t>bind</a:t>
            </a:r>
            <a:r>
              <a:rPr lang="en-US" dirty="0"/>
              <a:t> are </a:t>
            </a:r>
            <a:r>
              <a:rPr lang="en-US" b="1" dirty="0">
                <a:solidFill>
                  <a:srgbClr val="00B050"/>
                </a:solidFill>
              </a:rPr>
              <a:t>converted to cDNA </a:t>
            </a:r>
            <a:r>
              <a:rPr lang="en-US" dirty="0"/>
              <a:t>and </a:t>
            </a:r>
            <a:r>
              <a:rPr lang="en-US" b="1" dirty="0">
                <a:solidFill>
                  <a:srgbClr val="00B050"/>
                </a:solidFill>
              </a:rPr>
              <a:t>amplified with PCR by 3 prim primer</a:t>
            </a:r>
            <a:r>
              <a:rPr lang="en-US" dirty="0"/>
              <a:t>. The selection process is </a:t>
            </a:r>
            <a:r>
              <a:rPr lang="en-US" dirty="0">
                <a:solidFill>
                  <a:srgbClr val="FF0000"/>
                </a:solidFill>
              </a:rPr>
              <a:t>repeated</a:t>
            </a:r>
            <a:r>
              <a:rPr lang="en-US" dirty="0"/>
              <a:t> numerous times to </a:t>
            </a:r>
            <a:r>
              <a:rPr lang="en-US" b="1" dirty="0">
                <a:solidFill>
                  <a:srgbClr val="FF0000"/>
                </a:solidFill>
              </a:rPr>
              <a:t>enrich for RNA sequences that bind more tightly to the ribozyme</a:t>
            </a:r>
            <a:r>
              <a:rPr lang="en-US" dirty="0"/>
              <a:t>.</a:t>
            </a:r>
          </a:p>
        </p:txBody>
      </p:sp>
      <p:pic>
        <p:nvPicPr>
          <p:cNvPr id="6" name="Picture 5">
            <a:extLst>
              <a:ext uri="{FF2B5EF4-FFF2-40B4-BE49-F238E27FC236}">
                <a16:creationId xmlns:a16="http://schemas.microsoft.com/office/drawing/2014/main" id="{06C8BD9B-BEE9-A807-1474-18BE85D74A10}"/>
              </a:ext>
            </a:extLst>
          </p:cNvPr>
          <p:cNvPicPr>
            <a:picLocks noChangeAspect="1"/>
          </p:cNvPicPr>
          <p:nvPr/>
        </p:nvPicPr>
        <p:blipFill rotWithShape="1">
          <a:blip r:embed="rId2"/>
          <a:srcRect l="30592" t="19108" r="39605" b="11911"/>
          <a:stretch/>
        </p:blipFill>
        <p:spPr>
          <a:xfrm>
            <a:off x="5871410" y="0"/>
            <a:ext cx="6320590" cy="6858000"/>
          </a:xfrm>
          <a:prstGeom prst="rect">
            <a:avLst/>
          </a:prstGeom>
        </p:spPr>
      </p:pic>
      <p:sp>
        <p:nvSpPr>
          <p:cNvPr id="2" name="Slide Number Placeholder 1">
            <a:extLst>
              <a:ext uri="{FF2B5EF4-FFF2-40B4-BE49-F238E27FC236}">
                <a16:creationId xmlns:a16="http://schemas.microsoft.com/office/drawing/2014/main" id="{55FAC853-3C21-3F22-C8DB-6339A8D5BCA6}"/>
              </a:ext>
            </a:extLst>
          </p:cNvPr>
          <p:cNvSpPr>
            <a:spLocks noGrp="1"/>
          </p:cNvSpPr>
          <p:nvPr>
            <p:ph type="sldNum" sz="quarter" idx="12"/>
          </p:nvPr>
        </p:nvSpPr>
        <p:spPr/>
        <p:txBody>
          <a:bodyPr/>
          <a:lstStyle/>
          <a:p>
            <a:fld id="{BFAFFACA-EE60-4995-B235-3D09DF76AC89}" type="slidenum">
              <a:rPr lang="en-US" smtClean="0"/>
              <a:t>31</a:t>
            </a:fld>
            <a:endParaRPr lang="en-US"/>
          </a:p>
        </p:txBody>
      </p:sp>
    </p:spTree>
    <p:extLst>
      <p:ext uri="{BB962C8B-B14F-4D97-AF65-F5344CB8AC3E}">
        <p14:creationId xmlns:p14="http://schemas.microsoft.com/office/powerpoint/2010/main" val="33541097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ACA00-9000-8D5E-D720-FD89A8F1C6A5}"/>
              </a:ext>
            </a:extLst>
          </p:cNvPr>
          <p:cNvSpPr>
            <a:spLocks noGrp="1"/>
          </p:cNvSpPr>
          <p:nvPr>
            <p:ph type="title"/>
          </p:nvPr>
        </p:nvSpPr>
        <p:spPr/>
        <p:txBody>
          <a:bodyPr/>
          <a:lstStyle/>
          <a:p>
            <a:r>
              <a:rPr lang="en-US" dirty="0"/>
              <a:t>In Vitro Evolution of Ribozymes</a:t>
            </a:r>
          </a:p>
        </p:txBody>
      </p:sp>
      <p:sp>
        <p:nvSpPr>
          <p:cNvPr id="3" name="Content Placeholder 2">
            <a:extLst>
              <a:ext uri="{FF2B5EF4-FFF2-40B4-BE49-F238E27FC236}">
                <a16:creationId xmlns:a16="http://schemas.microsoft.com/office/drawing/2014/main" id="{DE20E1E0-75F4-68DD-8043-D7B7BC8A4E59}"/>
              </a:ext>
            </a:extLst>
          </p:cNvPr>
          <p:cNvSpPr>
            <a:spLocks noGrp="1"/>
          </p:cNvSpPr>
          <p:nvPr>
            <p:ph idx="1"/>
          </p:nvPr>
        </p:nvSpPr>
        <p:spPr>
          <a:xfrm>
            <a:off x="581191" y="1463742"/>
            <a:ext cx="6012113" cy="5273942"/>
          </a:xfrm>
        </p:spPr>
        <p:txBody>
          <a:bodyPr>
            <a:normAutofit/>
          </a:bodyPr>
          <a:lstStyle/>
          <a:p>
            <a:r>
              <a:rPr lang="en-US" dirty="0"/>
              <a:t>In vitro evolution tries to </a:t>
            </a:r>
            <a:r>
              <a:rPr lang="en-US" b="1" dirty="0">
                <a:solidFill>
                  <a:srgbClr val="FF0000"/>
                </a:solidFill>
              </a:rPr>
              <a:t>find an RNA sequence that works as a ribozyme. </a:t>
            </a:r>
          </a:p>
          <a:p>
            <a:endParaRPr lang="en-US" dirty="0"/>
          </a:p>
          <a:p>
            <a:r>
              <a:rPr lang="en-US" dirty="0"/>
              <a:t>The </a:t>
            </a:r>
            <a:r>
              <a:rPr lang="en-US" dirty="0">
                <a:solidFill>
                  <a:srgbClr val="FF0000"/>
                </a:solidFill>
              </a:rPr>
              <a:t>pool of random RNA sequences is created </a:t>
            </a:r>
            <a:r>
              <a:rPr lang="en-US" dirty="0"/>
              <a:t>and </a:t>
            </a:r>
            <a:r>
              <a:rPr lang="en-US" b="1" dirty="0">
                <a:solidFill>
                  <a:srgbClr val="FF0000"/>
                </a:solidFill>
              </a:rPr>
              <a:t>amplified with error Prone PCR </a:t>
            </a:r>
            <a:r>
              <a:rPr lang="en-US" dirty="0"/>
              <a:t>to </a:t>
            </a:r>
            <a:r>
              <a:rPr lang="en-US" b="1" dirty="0">
                <a:solidFill>
                  <a:srgbClr val="00B050"/>
                </a:solidFill>
              </a:rPr>
              <a:t>increase the odds of finding one or two sequences that catalyze the reaction</a:t>
            </a:r>
            <a:r>
              <a:rPr lang="en-US" dirty="0"/>
              <a:t>. Each successive round of selection and mutation improves any ribozymes that are found.</a:t>
            </a:r>
          </a:p>
        </p:txBody>
      </p:sp>
      <p:pic>
        <p:nvPicPr>
          <p:cNvPr id="5" name="Picture 4">
            <a:extLst>
              <a:ext uri="{FF2B5EF4-FFF2-40B4-BE49-F238E27FC236}">
                <a16:creationId xmlns:a16="http://schemas.microsoft.com/office/drawing/2014/main" id="{F69EB6D5-5E53-6359-271A-1CE0B36855A9}"/>
              </a:ext>
            </a:extLst>
          </p:cNvPr>
          <p:cNvPicPr>
            <a:picLocks noChangeAspect="1"/>
          </p:cNvPicPr>
          <p:nvPr/>
        </p:nvPicPr>
        <p:blipFill rotWithShape="1">
          <a:blip r:embed="rId2"/>
          <a:srcRect l="32566" t="14553" r="41086" b="5943"/>
          <a:stretch/>
        </p:blipFill>
        <p:spPr>
          <a:xfrm>
            <a:off x="6725653" y="0"/>
            <a:ext cx="5354052" cy="6737684"/>
          </a:xfrm>
          <a:prstGeom prst="rect">
            <a:avLst/>
          </a:prstGeom>
        </p:spPr>
      </p:pic>
      <p:sp>
        <p:nvSpPr>
          <p:cNvPr id="4" name="Slide Number Placeholder 3">
            <a:extLst>
              <a:ext uri="{FF2B5EF4-FFF2-40B4-BE49-F238E27FC236}">
                <a16:creationId xmlns:a16="http://schemas.microsoft.com/office/drawing/2014/main" id="{E44CDC4E-86C8-0911-6DD8-07C00F0C1CAC}"/>
              </a:ext>
            </a:extLst>
          </p:cNvPr>
          <p:cNvSpPr>
            <a:spLocks noGrp="1"/>
          </p:cNvSpPr>
          <p:nvPr>
            <p:ph type="sldNum" sz="quarter" idx="12"/>
          </p:nvPr>
        </p:nvSpPr>
        <p:spPr/>
        <p:txBody>
          <a:bodyPr/>
          <a:lstStyle/>
          <a:p>
            <a:fld id="{BFAFFACA-EE60-4995-B235-3D09DF76AC89}" type="slidenum">
              <a:rPr lang="en-US" smtClean="0"/>
              <a:t>32</a:t>
            </a:fld>
            <a:endParaRPr lang="en-US"/>
          </a:p>
        </p:txBody>
      </p:sp>
    </p:spTree>
    <p:extLst>
      <p:ext uri="{BB962C8B-B14F-4D97-AF65-F5344CB8AC3E}">
        <p14:creationId xmlns:p14="http://schemas.microsoft.com/office/powerpoint/2010/main" val="2637013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0BCDB-B374-C1BE-1421-CCA568FB7E3C}"/>
              </a:ext>
            </a:extLst>
          </p:cNvPr>
          <p:cNvSpPr>
            <a:spLocks noGrp="1"/>
          </p:cNvSpPr>
          <p:nvPr>
            <p:ph type="title"/>
          </p:nvPr>
        </p:nvSpPr>
        <p:spPr/>
        <p:txBody>
          <a:bodyPr/>
          <a:lstStyle/>
          <a:p>
            <a:r>
              <a:rPr lang="en-US" dirty="0"/>
              <a:t>Resource </a:t>
            </a:r>
          </a:p>
        </p:txBody>
      </p:sp>
      <p:sp>
        <p:nvSpPr>
          <p:cNvPr id="3" name="Content Placeholder 2">
            <a:extLst>
              <a:ext uri="{FF2B5EF4-FFF2-40B4-BE49-F238E27FC236}">
                <a16:creationId xmlns:a16="http://schemas.microsoft.com/office/drawing/2014/main" id="{581D5F12-F03C-08CD-C4CF-B6F1179606C7}"/>
              </a:ext>
            </a:extLst>
          </p:cNvPr>
          <p:cNvSpPr>
            <a:spLocks noGrp="1"/>
          </p:cNvSpPr>
          <p:nvPr>
            <p:ph idx="1"/>
          </p:nvPr>
        </p:nvSpPr>
        <p:spPr>
          <a:xfrm>
            <a:off x="581192" y="2180497"/>
            <a:ext cx="11029615" cy="1428978"/>
          </a:xfrm>
        </p:spPr>
        <p:txBody>
          <a:bodyPr>
            <a:normAutofit/>
          </a:bodyPr>
          <a:lstStyle/>
          <a:p>
            <a:r>
              <a:rPr lang="en-US" sz="3200" dirty="0"/>
              <a:t>Clark biotechnology – chapter 5</a:t>
            </a:r>
          </a:p>
        </p:txBody>
      </p:sp>
      <p:sp>
        <p:nvSpPr>
          <p:cNvPr id="4" name="Slide Number Placeholder 3">
            <a:extLst>
              <a:ext uri="{FF2B5EF4-FFF2-40B4-BE49-F238E27FC236}">
                <a16:creationId xmlns:a16="http://schemas.microsoft.com/office/drawing/2014/main" id="{936F6C40-4011-DE94-5D8B-1D85CD77566F}"/>
              </a:ext>
            </a:extLst>
          </p:cNvPr>
          <p:cNvSpPr>
            <a:spLocks noGrp="1"/>
          </p:cNvSpPr>
          <p:nvPr>
            <p:ph type="sldNum" sz="quarter" idx="12"/>
          </p:nvPr>
        </p:nvSpPr>
        <p:spPr/>
        <p:txBody>
          <a:bodyPr/>
          <a:lstStyle/>
          <a:p>
            <a:fld id="{BFAFFACA-EE60-4995-B235-3D09DF76AC89}" type="slidenum">
              <a:rPr lang="en-US" smtClean="0"/>
              <a:t>33</a:t>
            </a:fld>
            <a:endParaRPr lang="en-US" dirty="0"/>
          </a:p>
        </p:txBody>
      </p:sp>
    </p:spTree>
    <p:extLst>
      <p:ext uri="{BB962C8B-B14F-4D97-AF65-F5344CB8AC3E}">
        <p14:creationId xmlns:p14="http://schemas.microsoft.com/office/powerpoint/2010/main" val="418540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5BB8C-151C-9749-5C84-D960EE937FF1}"/>
              </a:ext>
            </a:extLst>
          </p:cNvPr>
          <p:cNvSpPr>
            <a:spLocks noGrp="1"/>
          </p:cNvSpPr>
          <p:nvPr>
            <p:ph type="title"/>
          </p:nvPr>
        </p:nvSpPr>
        <p:spPr/>
        <p:txBody>
          <a:bodyPr/>
          <a:lstStyle/>
          <a:p>
            <a:pPr algn="l"/>
            <a:r>
              <a:rPr lang="en-US" dirty="0"/>
              <a:t>2. Transcription</a:t>
            </a:r>
          </a:p>
        </p:txBody>
      </p:sp>
      <p:sp>
        <p:nvSpPr>
          <p:cNvPr id="3" name="Content Placeholder 2">
            <a:extLst>
              <a:ext uri="{FF2B5EF4-FFF2-40B4-BE49-F238E27FC236}">
                <a16:creationId xmlns:a16="http://schemas.microsoft.com/office/drawing/2014/main" id="{856904E5-9B30-0999-C9D1-A0A172B37974}"/>
              </a:ext>
            </a:extLst>
          </p:cNvPr>
          <p:cNvSpPr>
            <a:spLocks noGrp="1"/>
          </p:cNvSpPr>
          <p:nvPr>
            <p:ph idx="1"/>
          </p:nvPr>
        </p:nvSpPr>
        <p:spPr>
          <a:xfrm>
            <a:off x="131722" y="1896429"/>
            <a:ext cx="10364452" cy="4728410"/>
          </a:xfrm>
        </p:spPr>
        <p:txBody>
          <a:bodyPr>
            <a:normAutofit/>
          </a:bodyPr>
          <a:lstStyle/>
          <a:p>
            <a:r>
              <a:rPr lang="en-US" sz="3200" dirty="0"/>
              <a:t>Antisense RNA </a:t>
            </a:r>
            <a:r>
              <a:rPr lang="en-US" sz="2400" dirty="0">
                <a:solidFill>
                  <a:srgbClr val="FF0000"/>
                </a:solidFill>
              </a:rPr>
              <a:t>Genetic </a:t>
            </a:r>
            <a:r>
              <a:rPr lang="en-US" sz="2400" b="1" dirty="0">
                <a:solidFill>
                  <a:srgbClr val="00B050"/>
                </a:solidFill>
              </a:rPr>
              <a:t>regulation</a:t>
            </a:r>
          </a:p>
          <a:p>
            <a:r>
              <a:rPr lang="en-US" sz="3200" dirty="0"/>
              <a:t>Enhancer RNAs </a:t>
            </a:r>
            <a:r>
              <a:rPr lang="en-US" sz="2400" dirty="0">
                <a:solidFill>
                  <a:srgbClr val="FF0000"/>
                </a:solidFill>
              </a:rPr>
              <a:t>Genetic </a:t>
            </a:r>
            <a:r>
              <a:rPr lang="en-US" sz="2400" b="1" dirty="0">
                <a:solidFill>
                  <a:srgbClr val="00B050"/>
                </a:solidFill>
              </a:rPr>
              <a:t>regulation</a:t>
            </a:r>
          </a:p>
          <a:p>
            <a:r>
              <a:rPr lang="en-US" sz="3200" dirty="0"/>
              <a:t>6S RNA </a:t>
            </a:r>
            <a:r>
              <a:rPr lang="en-US" sz="2400" dirty="0">
                <a:solidFill>
                  <a:srgbClr val="FF0000"/>
                </a:solidFill>
              </a:rPr>
              <a:t>Regulating </a:t>
            </a:r>
            <a:r>
              <a:rPr lang="en-US" sz="2400" b="1" dirty="0">
                <a:solidFill>
                  <a:srgbClr val="00B050"/>
                </a:solidFill>
              </a:rPr>
              <a:t>transcription</a:t>
            </a:r>
          </a:p>
          <a:p>
            <a:r>
              <a:rPr lang="en-US" sz="3200" dirty="0"/>
              <a:t>Micro RNA </a:t>
            </a:r>
            <a:r>
              <a:rPr lang="en-US" sz="2400" dirty="0">
                <a:solidFill>
                  <a:srgbClr val="FF0000"/>
                </a:solidFill>
              </a:rPr>
              <a:t>Regulating </a:t>
            </a:r>
            <a:r>
              <a:rPr lang="en-US" sz="2400" b="1" dirty="0" err="1">
                <a:solidFill>
                  <a:srgbClr val="00B050"/>
                </a:solidFill>
              </a:rPr>
              <a:t>Mrna</a:t>
            </a:r>
            <a:r>
              <a:rPr lang="en-US" sz="2400" b="1" dirty="0">
                <a:solidFill>
                  <a:srgbClr val="00B050"/>
                </a:solidFill>
              </a:rPr>
              <a:t> Degradation and translation</a:t>
            </a:r>
          </a:p>
          <a:p>
            <a:r>
              <a:rPr lang="en-US" sz="3200" dirty="0"/>
              <a:t>Circular RNA </a:t>
            </a:r>
            <a:r>
              <a:rPr lang="en-US" sz="2400" dirty="0">
                <a:solidFill>
                  <a:srgbClr val="FF0000"/>
                </a:solidFill>
              </a:rPr>
              <a:t>Regulation of </a:t>
            </a:r>
            <a:r>
              <a:rPr lang="en-US" sz="2400" b="1" dirty="0">
                <a:solidFill>
                  <a:srgbClr val="00B050"/>
                </a:solidFill>
              </a:rPr>
              <a:t>miRNA abundance </a:t>
            </a:r>
            <a:r>
              <a:rPr lang="fa-IR" sz="3200" b="1" dirty="0">
                <a:solidFill>
                  <a:schemeClr val="accent1">
                    <a:lumMod val="75000"/>
                    <a:lumOff val="25000"/>
                  </a:schemeClr>
                </a:solidFill>
              </a:rPr>
              <a:t>اسفنج مولکولی</a:t>
            </a:r>
            <a:endParaRPr lang="en-US" sz="2400" b="1" dirty="0">
              <a:solidFill>
                <a:schemeClr val="accent1">
                  <a:lumMod val="75000"/>
                  <a:lumOff val="25000"/>
                </a:schemeClr>
              </a:solidFill>
            </a:endParaRPr>
          </a:p>
          <a:p>
            <a:r>
              <a:rPr lang="en-US" sz="3200" dirty="0"/>
              <a:t>Long noncoding RNA </a:t>
            </a:r>
            <a:r>
              <a:rPr lang="en-US" sz="2400" b="1" dirty="0">
                <a:solidFill>
                  <a:srgbClr val="00B050"/>
                </a:solidFill>
              </a:rPr>
              <a:t>Various</a:t>
            </a:r>
            <a:r>
              <a:rPr lang="en-US" sz="2400" dirty="0">
                <a:solidFill>
                  <a:srgbClr val="FF0000"/>
                </a:solidFill>
              </a:rPr>
              <a:t> Regulatory roles</a:t>
            </a:r>
          </a:p>
          <a:p>
            <a:r>
              <a:rPr lang="en-US" sz="3200" dirty="0"/>
              <a:t>Small RNA regulators </a:t>
            </a:r>
            <a:r>
              <a:rPr lang="en-US" sz="2400" dirty="0">
                <a:solidFill>
                  <a:srgbClr val="FF0000"/>
                </a:solidFill>
              </a:rPr>
              <a:t>Gene Regulators (</a:t>
            </a:r>
            <a:r>
              <a:rPr lang="en-US" sz="2400" b="1" dirty="0">
                <a:solidFill>
                  <a:srgbClr val="00B050"/>
                </a:solidFill>
              </a:rPr>
              <a:t>various</a:t>
            </a:r>
            <a:r>
              <a:rPr lang="en-US" sz="2400" dirty="0">
                <a:solidFill>
                  <a:srgbClr val="FF0000"/>
                </a:solidFill>
              </a:rPr>
              <a:t> mechanisms)</a:t>
            </a:r>
          </a:p>
        </p:txBody>
      </p:sp>
      <p:pic>
        <p:nvPicPr>
          <p:cNvPr id="4" name="Picture 3">
            <a:extLst>
              <a:ext uri="{FF2B5EF4-FFF2-40B4-BE49-F238E27FC236}">
                <a16:creationId xmlns:a16="http://schemas.microsoft.com/office/drawing/2014/main" id="{31FFC3B0-19A2-42F3-FADD-11FD2311565F}"/>
              </a:ext>
            </a:extLst>
          </p:cNvPr>
          <p:cNvPicPr>
            <a:picLocks noChangeAspect="1"/>
          </p:cNvPicPr>
          <p:nvPr/>
        </p:nvPicPr>
        <p:blipFill>
          <a:blip r:embed="rId2"/>
          <a:stretch>
            <a:fillRect/>
          </a:stretch>
        </p:blipFill>
        <p:spPr>
          <a:xfrm rot="16200000">
            <a:off x="8222584" y="3140692"/>
            <a:ext cx="4944979" cy="2384261"/>
          </a:xfrm>
          <a:prstGeom prst="rect">
            <a:avLst/>
          </a:prstGeom>
        </p:spPr>
      </p:pic>
      <p:sp>
        <p:nvSpPr>
          <p:cNvPr id="5" name="Slide Number Placeholder 4">
            <a:extLst>
              <a:ext uri="{FF2B5EF4-FFF2-40B4-BE49-F238E27FC236}">
                <a16:creationId xmlns:a16="http://schemas.microsoft.com/office/drawing/2014/main" id="{B3C42295-3874-EEA6-8707-66ACB56CEB3F}"/>
              </a:ext>
            </a:extLst>
          </p:cNvPr>
          <p:cNvSpPr>
            <a:spLocks noGrp="1"/>
          </p:cNvSpPr>
          <p:nvPr>
            <p:ph type="sldNum" sz="quarter" idx="12"/>
          </p:nvPr>
        </p:nvSpPr>
        <p:spPr/>
        <p:txBody>
          <a:bodyPr/>
          <a:lstStyle/>
          <a:p>
            <a:fld id="{BFAFFACA-EE60-4995-B235-3D09DF76AC89}" type="slidenum">
              <a:rPr lang="en-US" smtClean="0"/>
              <a:t>4</a:t>
            </a:fld>
            <a:endParaRPr lang="en-US" dirty="0"/>
          </a:p>
        </p:txBody>
      </p:sp>
    </p:spTree>
    <p:extLst>
      <p:ext uri="{BB962C8B-B14F-4D97-AF65-F5344CB8AC3E}">
        <p14:creationId xmlns:p14="http://schemas.microsoft.com/office/powerpoint/2010/main" val="198160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2F17B-5B49-4BDC-ED08-83D67C32D915}"/>
              </a:ext>
            </a:extLst>
          </p:cNvPr>
          <p:cNvSpPr>
            <a:spLocks noGrp="1"/>
          </p:cNvSpPr>
          <p:nvPr>
            <p:ph type="title"/>
          </p:nvPr>
        </p:nvSpPr>
        <p:spPr/>
        <p:txBody>
          <a:bodyPr/>
          <a:lstStyle/>
          <a:p>
            <a:pPr algn="l"/>
            <a:r>
              <a:rPr lang="en-US" dirty="0"/>
              <a:t>3. RNA Processing</a:t>
            </a:r>
          </a:p>
        </p:txBody>
      </p:sp>
      <p:sp>
        <p:nvSpPr>
          <p:cNvPr id="3" name="Content Placeholder 2">
            <a:extLst>
              <a:ext uri="{FF2B5EF4-FFF2-40B4-BE49-F238E27FC236}">
                <a16:creationId xmlns:a16="http://schemas.microsoft.com/office/drawing/2014/main" id="{7B36C45D-BB1E-F74C-0CCC-AC41C97026E2}"/>
              </a:ext>
            </a:extLst>
          </p:cNvPr>
          <p:cNvSpPr>
            <a:spLocks noGrp="1"/>
          </p:cNvSpPr>
          <p:nvPr>
            <p:ph idx="1"/>
          </p:nvPr>
        </p:nvSpPr>
        <p:spPr>
          <a:xfrm>
            <a:off x="581193" y="1463742"/>
            <a:ext cx="11029615" cy="3678303"/>
          </a:xfrm>
        </p:spPr>
        <p:txBody>
          <a:bodyPr>
            <a:normAutofit/>
          </a:bodyPr>
          <a:lstStyle/>
          <a:p>
            <a:pPr algn="l"/>
            <a:r>
              <a:rPr lang="en-US" sz="3200" dirty="0"/>
              <a:t>Guide RNA: </a:t>
            </a:r>
            <a:r>
              <a:rPr lang="en-US" sz="2400" b="1" dirty="0">
                <a:solidFill>
                  <a:srgbClr val="00B050"/>
                </a:solidFill>
              </a:rPr>
              <a:t>Editing of mRNA</a:t>
            </a:r>
          </a:p>
          <a:p>
            <a:pPr algn="l"/>
            <a:r>
              <a:rPr lang="en-US" sz="3200" dirty="0"/>
              <a:t>Small nuclear RNA: </a:t>
            </a:r>
            <a:r>
              <a:rPr lang="en-US" sz="2400" b="1" dirty="0">
                <a:solidFill>
                  <a:srgbClr val="00B050"/>
                </a:solidFill>
              </a:rPr>
              <a:t>Splicing of RNA</a:t>
            </a:r>
          </a:p>
          <a:p>
            <a:pPr algn="l"/>
            <a:r>
              <a:rPr lang="en-US" sz="3200" dirty="0"/>
              <a:t>Small nucleolar RNA: </a:t>
            </a:r>
            <a:r>
              <a:rPr lang="en-US" sz="2400" b="1" dirty="0">
                <a:solidFill>
                  <a:srgbClr val="00B050"/>
                </a:solidFill>
              </a:rPr>
              <a:t>RNA</a:t>
            </a:r>
            <a:r>
              <a:rPr lang="en-US" sz="2400" dirty="0">
                <a:solidFill>
                  <a:srgbClr val="FF0000"/>
                </a:solidFill>
              </a:rPr>
              <a:t> Nucleotide </a:t>
            </a:r>
            <a:r>
              <a:rPr lang="en-US" sz="2400" b="1" dirty="0">
                <a:solidFill>
                  <a:srgbClr val="00B050"/>
                </a:solidFill>
              </a:rPr>
              <a:t>modification</a:t>
            </a:r>
          </a:p>
        </p:txBody>
      </p:sp>
      <p:pic>
        <p:nvPicPr>
          <p:cNvPr id="4" name="Picture 3">
            <a:extLst>
              <a:ext uri="{FF2B5EF4-FFF2-40B4-BE49-F238E27FC236}">
                <a16:creationId xmlns:a16="http://schemas.microsoft.com/office/drawing/2014/main" id="{611F4385-BFD5-10CF-9107-0BC65FC543A4}"/>
              </a:ext>
            </a:extLst>
          </p:cNvPr>
          <p:cNvPicPr>
            <a:picLocks noChangeAspect="1"/>
          </p:cNvPicPr>
          <p:nvPr/>
        </p:nvPicPr>
        <p:blipFill>
          <a:blip r:embed="rId2"/>
          <a:stretch>
            <a:fillRect/>
          </a:stretch>
        </p:blipFill>
        <p:spPr>
          <a:xfrm>
            <a:off x="172452" y="4476750"/>
            <a:ext cx="11558338" cy="2381250"/>
          </a:xfrm>
          <a:prstGeom prst="rect">
            <a:avLst/>
          </a:prstGeom>
        </p:spPr>
      </p:pic>
      <p:sp>
        <p:nvSpPr>
          <p:cNvPr id="5" name="Slide Number Placeholder 4">
            <a:extLst>
              <a:ext uri="{FF2B5EF4-FFF2-40B4-BE49-F238E27FC236}">
                <a16:creationId xmlns:a16="http://schemas.microsoft.com/office/drawing/2014/main" id="{E0ED1664-5FBA-8836-452B-14C60313F0E0}"/>
              </a:ext>
            </a:extLst>
          </p:cNvPr>
          <p:cNvSpPr>
            <a:spLocks noGrp="1"/>
          </p:cNvSpPr>
          <p:nvPr>
            <p:ph type="sldNum" sz="quarter" idx="12"/>
          </p:nvPr>
        </p:nvSpPr>
        <p:spPr/>
        <p:txBody>
          <a:bodyPr/>
          <a:lstStyle/>
          <a:p>
            <a:fld id="{BFAFFACA-EE60-4995-B235-3D09DF76AC89}" type="slidenum">
              <a:rPr lang="en-US" smtClean="0"/>
              <a:t>5</a:t>
            </a:fld>
            <a:endParaRPr lang="en-US"/>
          </a:p>
        </p:txBody>
      </p:sp>
    </p:spTree>
    <p:extLst>
      <p:ext uri="{BB962C8B-B14F-4D97-AF65-F5344CB8AC3E}">
        <p14:creationId xmlns:p14="http://schemas.microsoft.com/office/powerpoint/2010/main" val="3813681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EE0DD-04A5-076D-FBC6-3FB535C8762F}"/>
              </a:ext>
            </a:extLst>
          </p:cNvPr>
          <p:cNvSpPr>
            <a:spLocks noGrp="1"/>
          </p:cNvSpPr>
          <p:nvPr>
            <p:ph type="title"/>
          </p:nvPr>
        </p:nvSpPr>
        <p:spPr>
          <a:xfrm>
            <a:off x="913775" y="89127"/>
            <a:ext cx="10364451" cy="1596177"/>
          </a:xfrm>
        </p:spPr>
        <p:txBody>
          <a:bodyPr/>
          <a:lstStyle/>
          <a:p>
            <a:pPr algn="l"/>
            <a:r>
              <a:rPr lang="en-US" sz="3600" b="0" i="0" u="none" strike="noStrike" baseline="0" dirty="0">
                <a:latin typeface="HelveticaNeue-Roman"/>
              </a:rPr>
              <a:t>4. Protein Translation</a:t>
            </a:r>
            <a:endParaRPr lang="en-US" dirty="0"/>
          </a:p>
        </p:txBody>
      </p:sp>
      <p:sp>
        <p:nvSpPr>
          <p:cNvPr id="3" name="Content Placeholder 2">
            <a:extLst>
              <a:ext uri="{FF2B5EF4-FFF2-40B4-BE49-F238E27FC236}">
                <a16:creationId xmlns:a16="http://schemas.microsoft.com/office/drawing/2014/main" id="{2F4B93DC-0377-906B-147B-1ED233300420}"/>
              </a:ext>
            </a:extLst>
          </p:cNvPr>
          <p:cNvSpPr>
            <a:spLocks noGrp="1"/>
          </p:cNvSpPr>
          <p:nvPr>
            <p:ph idx="1"/>
          </p:nvPr>
        </p:nvSpPr>
        <p:spPr>
          <a:xfrm>
            <a:off x="437145" y="1600200"/>
            <a:ext cx="10841080" cy="5257800"/>
          </a:xfrm>
        </p:spPr>
        <p:txBody>
          <a:bodyPr>
            <a:normAutofit/>
          </a:bodyPr>
          <a:lstStyle/>
          <a:p>
            <a:pPr algn="l"/>
            <a:r>
              <a:rPr lang="en-US" sz="3600" dirty="0"/>
              <a:t>Messenger RNA: </a:t>
            </a:r>
            <a:r>
              <a:rPr lang="en-US" sz="2400" dirty="0">
                <a:solidFill>
                  <a:srgbClr val="FF0000"/>
                </a:solidFill>
              </a:rPr>
              <a:t>Protein </a:t>
            </a:r>
            <a:r>
              <a:rPr lang="en-US" sz="2400" b="1" dirty="0">
                <a:solidFill>
                  <a:srgbClr val="00B050"/>
                </a:solidFill>
              </a:rPr>
              <a:t>synthesis</a:t>
            </a:r>
          </a:p>
          <a:p>
            <a:pPr algn="l"/>
            <a:r>
              <a:rPr lang="en-US" sz="3600" dirty="0"/>
              <a:t>Transfer RNA: </a:t>
            </a:r>
            <a:r>
              <a:rPr lang="en-US" sz="2400" dirty="0">
                <a:solidFill>
                  <a:srgbClr val="FF0000"/>
                </a:solidFill>
              </a:rPr>
              <a:t>Protein </a:t>
            </a:r>
            <a:r>
              <a:rPr lang="en-US" sz="2400" b="1" dirty="0">
                <a:solidFill>
                  <a:srgbClr val="00B050"/>
                </a:solidFill>
              </a:rPr>
              <a:t>synthesis</a:t>
            </a:r>
          </a:p>
          <a:p>
            <a:pPr algn="l"/>
            <a:r>
              <a:rPr lang="en-US" sz="3600" dirty="0"/>
              <a:t>Ribosomal RNA: </a:t>
            </a:r>
            <a:r>
              <a:rPr lang="en-US" sz="2400" dirty="0">
                <a:solidFill>
                  <a:srgbClr val="FF0000"/>
                </a:solidFill>
              </a:rPr>
              <a:t>Protein </a:t>
            </a:r>
            <a:r>
              <a:rPr lang="en-US" sz="2400" b="1" dirty="0">
                <a:solidFill>
                  <a:srgbClr val="00B050"/>
                </a:solidFill>
              </a:rPr>
              <a:t>synthesis</a:t>
            </a:r>
          </a:p>
          <a:p>
            <a:pPr algn="l"/>
            <a:r>
              <a:rPr lang="en-US" sz="3600" dirty="0"/>
              <a:t>Transfer-messenger RNA: </a:t>
            </a:r>
            <a:r>
              <a:rPr lang="en-US" sz="2400" b="1" dirty="0">
                <a:solidFill>
                  <a:srgbClr val="00B050"/>
                </a:solidFill>
              </a:rPr>
              <a:t>Rescues Stalled ribosomes</a:t>
            </a:r>
          </a:p>
          <a:p>
            <a:pPr algn="l"/>
            <a:r>
              <a:rPr lang="en-US" sz="3600" dirty="0"/>
              <a:t>Riboswitch: </a:t>
            </a:r>
            <a:r>
              <a:rPr lang="en-US" sz="2400" dirty="0">
                <a:solidFill>
                  <a:srgbClr val="FF0000"/>
                </a:solidFill>
              </a:rPr>
              <a:t>Controls </a:t>
            </a:r>
            <a:r>
              <a:rPr lang="en-US" sz="2400" b="1" dirty="0">
                <a:solidFill>
                  <a:srgbClr val="00B050"/>
                </a:solidFill>
              </a:rPr>
              <a:t>translation</a:t>
            </a:r>
            <a:r>
              <a:rPr lang="en-US" sz="2400" dirty="0">
                <a:solidFill>
                  <a:srgbClr val="FF0000"/>
                </a:solidFill>
              </a:rPr>
              <a:t>, </a:t>
            </a:r>
            <a:r>
              <a:rPr lang="en-US" sz="2400" b="1" dirty="0">
                <a:solidFill>
                  <a:srgbClr val="00B050"/>
                </a:solidFill>
              </a:rPr>
              <a:t>transcription</a:t>
            </a:r>
            <a:r>
              <a:rPr lang="en-US" sz="2400" dirty="0">
                <a:solidFill>
                  <a:srgbClr val="FF0000"/>
                </a:solidFill>
              </a:rPr>
              <a:t>, or </a:t>
            </a:r>
            <a:r>
              <a:rPr lang="en-US" sz="2400" b="1" dirty="0">
                <a:solidFill>
                  <a:srgbClr val="00B050"/>
                </a:solidFill>
              </a:rPr>
              <a:t>splicing</a:t>
            </a:r>
            <a:r>
              <a:rPr lang="en-US" sz="2400" dirty="0">
                <a:solidFill>
                  <a:srgbClr val="FF0000"/>
                </a:solidFill>
              </a:rPr>
              <a:t> of </a:t>
            </a:r>
            <a:r>
              <a:rPr lang="en-US" sz="2400" b="1" dirty="0">
                <a:solidFill>
                  <a:schemeClr val="accent1">
                    <a:lumMod val="75000"/>
                    <a:lumOff val="25000"/>
                  </a:schemeClr>
                </a:solidFill>
              </a:rPr>
              <a:t>attached</a:t>
            </a:r>
            <a:r>
              <a:rPr lang="en-US" sz="2400" dirty="0">
                <a:solidFill>
                  <a:srgbClr val="FF0000"/>
                </a:solidFill>
              </a:rPr>
              <a:t> </a:t>
            </a:r>
            <a:r>
              <a:rPr lang="en-US" sz="2400" b="1" dirty="0">
                <a:solidFill>
                  <a:srgbClr val="00B050"/>
                </a:solidFill>
              </a:rPr>
              <a:t>mRNA</a:t>
            </a:r>
          </a:p>
          <a:p>
            <a:pPr algn="l"/>
            <a:r>
              <a:rPr lang="en-US" sz="3600" dirty="0"/>
              <a:t>Dual-function RNA: </a:t>
            </a:r>
            <a:r>
              <a:rPr lang="en-US" sz="2400" dirty="0">
                <a:solidFill>
                  <a:srgbClr val="FF0000"/>
                </a:solidFill>
              </a:rPr>
              <a:t>Protein coding plus </a:t>
            </a:r>
            <a:r>
              <a:rPr lang="en-US" sz="2400" b="1" dirty="0">
                <a:solidFill>
                  <a:srgbClr val="00B050"/>
                </a:solidFill>
              </a:rPr>
              <a:t>various</a:t>
            </a:r>
            <a:r>
              <a:rPr lang="en-US" sz="2400" dirty="0">
                <a:solidFill>
                  <a:srgbClr val="FF0000"/>
                </a:solidFill>
              </a:rPr>
              <a:t> regulatory roles</a:t>
            </a:r>
          </a:p>
        </p:txBody>
      </p:sp>
      <p:pic>
        <p:nvPicPr>
          <p:cNvPr id="4" name="Picture 3">
            <a:extLst>
              <a:ext uri="{FF2B5EF4-FFF2-40B4-BE49-F238E27FC236}">
                <a16:creationId xmlns:a16="http://schemas.microsoft.com/office/drawing/2014/main" id="{8ACC290A-CEA5-9048-387C-865B8D5BAB2F}"/>
              </a:ext>
            </a:extLst>
          </p:cNvPr>
          <p:cNvPicPr>
            <a:picLocks noChangeAspect="1"/>
          </p:cNvPicPr>
          <p:nvPr/>
        </p:nvPicPr>
        <p:blipFill>
          <a:blip r:embed="rId2"/>
          <a:stretch>
            <a:fillRect/>
          </a:stretch>
        </p:blipFill>
        <p:spPr>
          <a:xfrm>
            <a:off x="6460972" y="1901430"/>
            <a:ext cx="5486385" cy="2370221"/>
          </a:xfrm>
          <a:prstGeom prst="rect">
            <a:avLst/>
          </a:prstGeom>
        </p:spPr>
      </p:pic>
      <p:sp>
        <p:nvSpPr>
          <p:cNvPr id="5" name="Slide Number Placeholder 4">
            <a:extLst>
              <a:ext uri="{FF2B5EF4-FFF2-40B4-BE49-F238E27FC236}">
                <a16:creationId xmlns:a16="http://schemas.microsoft.com/office/drawing/2014/main" id="{EA58D141-7F38-B4C7-024B-AD60D1373F43}"/>
              </a:ext>
            </a:extLst>
          </p:cNvPr>
          <p:cNvSpPr>
            <a:spLocks noGrp="1"/>
          </p:cNvSpPr>
          <p:nvPr>
            <p:ph type="sldNum" sz="quarter" idx="12"/>
          </p:nvPr>
        </p:nvSpPr>
        <p:spPr/>
        <p:txBody>
          <a:bodyPr/>
          <a:lstStyle/>
          <a:p>
            <a:fld id="{BFAFFACA-EE60-4995-B235-3D09DF76AC89}" type="slidenum">
              <a:rPr lang="en-US" smtClean="0"/>
              <a:t>6</a:t>
            </a:fld>
            <a:endParaRPr lang="en-US"/>
          </a:p>
        </p:txBody>
      </p:sp>
    </p:spTree>
    <p:extLst>
      <p:ext uri="{BB962C8B-B14F-4D97-AF65-F5344CB8AC3E}">
        <p14:creationId xmlns:p14="http://schemas.microsoft.com/office/powerpoint/2010/main" val="3885274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35397-D2D1-F6D9-8170-4D4D1757DC71}"/>
              </a:ext>
            </a:extLst>
          </p:cNvPr>
          <p:cNvSpPr>
            <a:spLocks noGrp="1"/>
          </p:cNvSpPr>
          <p:nvPr>
            <p:ph type="title"/>
          </p:nvPr>
        </p:nvSpPr>
        <p:spPr/>
        <p:txBody>
          <a:bodyPr/>
          <a:lstStyle/>
          <a:p>
            <a:pPr algn="l"/>
            <a:r>
              <a:rPr lang="en-US" dirty="0"/>
              <a:t>5. Enzymatic Function</a:t>
            </a:r>
          </a:p>
        </p:txBody>
      </p:sp>
      <p:sp>
        <p:nvSpPr>
          <p:cNvPr id="3" name="Content Placeholder 2">
            <a:extLst>
              <a:ext uri="{FF2B5EF4-FFF2-40B4-BE49-F238E27FC236}">
                <a16:creationId xmlns:a16="http://schemas.microsoft.com/office/drawing/2014/main" id="{64E44997-D513-91C3-09BB-8D61DFD43E3D}"/>
              </a:ext>
            </a:extLst>
          </p:cNvPr>
          <p:cNvSpPr>
            <a:spLocks noGrp="1"/>
          </p:cNvSpPr>
          <p:nvPr>
            <p:ph idx="1"/>
          </p:nvPr>
        </p:nvSpPr>
        <p:spPr>
          <a:xfrm>
            <a:off x="581193" y="2180496"/>
            <a:ext cx="4953334" cy="3678303"/>
          </a:xfrm>
        </p:spPr>
        <p:txBody>
          <a:bodyPr>
            <a:normAutofit/>
          </a:bodyPr>
          <a:lstStyle/>
          <a:p>
            <a:pPr algn="l"/>
            <a:r>
              <a:rPr lang="en-US" sz="3200" dirty="0"/>
              <a:t>Ribozymes: </a:t>
            </a:r>
            <a:r>
              <a:rPr lang="en-US" sz="2400" dirty="0">
                <a:solidFill>
                  <a:srgbClr val="FF0000"/>
                </a:solidFill>
              </a:rPr>
              <a:t>Function as </a:t>
            </a:r>
            <a:r>
              <a:rPr lang="en-US" sz="2400" b="1" dirty="0">
                <a:solidFill>
                  <a:srgbClr val="00B050"/>
                </a:solidFill>
              </a:rPr>
              <a:t>enzymes</a:t>
            </a:r>
          </a:p>
          <a:p>
            <a:pPr algn="l"/>
            <a:endParaRPr lang="en-US" sz="2400" dirty="0">
              <a:solidFill>
                <a:srgbClr val="FF0000"/>
              </a:solidFill>
            </a:endParaRPr>
          </a:p>
          <a:p>
            <a:pPr algn="l"/>
            <a:endParaRPr lang="en-US" sz="2400" dirty="0">
              <a:solidFill>
                <a:srgbClr val="FF0000"/>
              </a:solidFill>
            </a:endParaRPr>
          </a:p>
          <a:p>
            <a:r>
              <a:rPr lang="en-US" sz="3200" dirty="0"/>
              <a:t>Signal recognition particle RNA: </a:t>
            </a:r>
            <a:r>
              <a:rPr lang="en-US" sz="2400" b="1" dirty="0">
                <a:solidFill>
                  <a:srgbClr val="00B050"/>
                </a:solidFill>
              </a:rPr>
              <a:t>Membrane insertion of proteins</a:t>
            </a:r>
          </a:p>
        </p:txBody>
      </p:sp>
      <p:pic>
        <p:nvPicPr>
          <p:cNvPr id="5" name="Picture 4">
            <a:extLst>
              <a:ext uri="{FF2B5EF4-FFF2-40B4-BE49-F238E27FC236}">
                <a16:creationId xmlns:a16="http://schemas.microsoft.com/office/drawing/2014/main" id="{0A876C8B-41C6-EFFB-EF35-9B3BFC2FB625}"/>
              </a:ext>
            </a:extLst>
          </p:cNvPr>
          <p:cNvPicPr>
            <a:picLocks noChangeAspect="1"/>
          </p:cNvPicPr>
          <p:nvPr/>
        </p:nvPicPr>
        <p:blipFill>
          <a:blip r:embed="rId2"/>
          <a:stretch>
            <a:fillRect/>
          </a:stretch>
        </p:blipFill>
        <p:spPr>
          <a:xfrm>
            <a:off x="5329990" y="3741820"/>
            <a:ext cx="6076280" cy="3116180"/>
          </a:xfrm>
          <a:prstGeom prst="rect">
            <a:avLst/>
          </a:prstGeom>
        </p:spPr>
      </p:pic>
      <p:pic>
        <p:nvPicPr>
          <p:cNvPr id="4" name="Picture 3">
            <a:extLst>
              <a:ext uri="{FF2B5EF4-FFF2-40B4-BE49-F238E27FC236}">
                <a16:creationId xmlns:a16="http://schemas.microsoft.com/office/drawing/2014/main" id="{F2F59C63-35AB-B02A-27F2-300D665A46FA}"/>
              </a:ext>
            </a:extLst>
          </p:cNvPr>
          <p:cNvPicPr>
            <a:picLocks noChangeAspect="1"/>
          </p:cNvPicPr>
          <p:nvPr/>
        </p:nvPicPr>
        <p:blipFill>
          <a:blip r:embed="rId3"/>
          <a:stretch>
            <a:fillRect/>
          </a:stretch>
        </p:blipFill>
        <p:spPr>
          <a:xfrm rot="5400000">
            <a:off x="7370443" y="885145"/>
            <a:ext cx="2421935" cy="4429854"/>
          </a:xfrm>
          <a:prstGeom prst="rect">
            <a:avLst/>
          </a:prstGeom>
        </p:spPr>
      </p:pic>
      <p:sp>
        <p:nvSpPr>
          <p:cNvPr id="6" name="Slide Number Placeholder 5">
            <a:extLst>
              <a:ext uri="{FF2B5EF4-FFF2-40B4-BE49-F238E27FC236}">
                <a16:creationId xmlns:a16="http://schemas.microsoft.com/office/drawing/2014/main" id="{E4912DA0-B422-41B6-AF5E-2EE6CCA0372A}"/>
              </a:ext>
            </a:extLst>
          </p:cNvPr>
          <p:cNvSpPr>
            <a:spLocks noGrp="1"/>
          </p:cNvSpPr>
          <p:nvPr>
            <p:ph type="sldNum" sz="quarter" idx="12"/>
          </p:nvPr>
        </p:nvSpPr>
        <p:spPr/>
        <p:txBody>
          <a:bodyPr/>
          <a:lstStyle/>
          <a:p>
            <a:fld id="{BFAFFACA-EE60-4995-B235-3D09DF76AC89}" type="slidenum">
              <a:rPr lang="en-US" smtClean="0"/>
              <a:t>7</a:t>
            </a:fld>
            <a:endParaRPr lang="en-US"/>
          </a:p>
        </p:txBody>
      </p:sp>
    </p:spTree>
    <p:extLst>
      <p:ext uri="{BB962C8B-B14F-4D97-AF65-F5344CB8AC3E}">
        <p14:creationId xmlns:p14="http://schemas.microsoft.com/office/powerpoint/2010/main" val="4060214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5FABE-243C-2631-0201-4A034100DCFB}"/>
              </a:ext>
            </a:extLst>
          </p:cNvPr>
          <p:cNvSpPr>
            <a:spLocks noGrp="1"/>
          </p:cNvSpPr>
          <p:nvPr>
            <p:ph type="title"/>
          </p:nvPr>
        </p:nvSpPr>
        <p:spPr/>
        <p:txBody>
          <a:bodyPr>
            <a:normAutofit/>
          </a:bodyPr>
          <a:lstStyle/>
          <a:p>
            <a:pPr algn="l"/>
            <a:r>
              <a:rPr lang="en-US" dirty="0"/>
              <a:t>In eukaryotes, RNA interference (RNAi) plays a major role in protecting against RNA viruses. </a:t>
            </a:r>
          </a:p>
        </p:txBody>
      </p:sp>
      <p:sp>
        <p:nvSpPr>
          <p:cNvPr id="3" name="Content Placeholder 2">
            <a:extLst>
              <a:ext uri="{FF2B5EF4-FFF2-40B4-BE49-F238E27FC236}">
                <a16:creationId xmlns:a16="http://schemas.microsoft.com/office/drawing/2014/main" id="{12105F62-702C-8AB9-23DE-7DBB431B81A9}"/>
              </a:ext>
            </a:extLst>
          </p:cNvPr>
          <p:cNvSpPr>
            <a:spLocks noGrp="1"/>
          </p:cNvSpPr>
          <p:nvPr>
            <p:ph idx="1"/>
          </p:nvPr>
        </p:nvSpPr>
        <p:spPr>
          <a:xfrm>
            <a:off x="581192" y="2180496"/>
            <a:ext cx="8069513" cy="3678303"/>
          </a:xfrm>
        </p:spPr>
        <p:txBody>
          <a:bodyPr>
            <a:normAutofit lnSpcReduction="10000"/>
          </a:bodyPr>
          <a:lstStyle/>
          <a:p>
            <a:r>
              <a:rPr lang="en-US" sz="2400" dirty="0">
                <a:solidFill>
                  <a:srgbClr val="FF0000"/>
                </a:solidFill>
              </a:rPr>
              <a:t>Bacteria lack RNA interference </a:t>
            </a:r>
            <a:r>
              <a:rPr lang="en-US" sz="2400" dirty="0"/>
              <a:t>but i</a:t>
            </a:r>
            <a:r>
              <a:rPr lang="en-US" sz="2400" dirty="0">
                <a:solidFill>
                  <a:srgbClr val="FF0000"/>
                </a:solidFill>
              </a:rPr>
              <a:t>nstea</a:t>
            </a:r>
            <a:r>
              <a:rPr lang="en-US" sz="2400" dirty="0"/>
              <a:t>d possess the</a:t>
            </a:r>
            <a:r>
              <a:rPr lang="en-US" sz="2400" dirty="0">
                <a:solidFill>
                  <a:srgbClr val="FF0000"/>
                </a:solidFill>
              </a:rPr>
              <a:t> CRISPR </a:t>
            </a:r>
            <a:r>
              <a:rPr lang="en-US" sz="2400" dirty="0"/>
              <a:t>system that uses small RNAs (crRNA) to identify and combat both DNA and RNA viruses. </a:t>
            </a:r>
          </a:p>
          <a:p>
            <a:endParaRPr lang="en-US" sz="2400" dirty="0"/>
          </a:p>
          <a:p>
            <a:r>
              <a:rPr lang="en-US" sz="2400" dirty="0"/>
              <a:t> </a:t>
            </a:r>
            <a:r>
              <a:rPr lang="en-US" sz="2400" dirty="0">
                <a:solidFill>
                  <a:srgbClr val="FF0000"/>
                </a:solidFill>
              </a:rPr>
              <a:t>RNA interference protects only against viruses with RNA genomes but not DNA </a:t>
            </a:r>
            <a:r>
              <a:rPr lang="en-US" sz="2400" dirty="0"/>
              <a:t>viruses.</a:t>
            </a:r>
          </a:p>
          <a:p>
            <a:endParaRPr lang="en-US" sz="2400" dirty="0"/>
          </a:p>
          <a:p>
            <a:pPr algn="l"/>
            <a:r>
              <a:rPr lang="en-US" sz="2400" b="0" i="0" u="none" strike="noStrike" baseline="0" dirty="0">
                <a:latin typeface="Giovanni-Book"/>
              </a:rPr>
              <a:t>CRISPR can protect against viruses with </a:t>
            </a:r>
            <a:r>
              <a:rPr lang="en-US" sz="2400" b="0" i="0" u="none" strike="noStrike" baseline="0" dirty="0">
                <a:solidFill>
                  <a:srgbClr val="FF0000"/>
                </a:solidFill>
                <a:latin typeface="Giovanni-Book"/>
              </a:rPr>
              <a:t>RNA or DNA genomes, as well as hostile plasmids and transposons. </a:t>
            </a:r>
            <a:endParaRPr lang="en-US" sz="2400" dirty="0">
              <a:solidFill>
                <a:srgbClr val="FF0000"/>
              </a:solidFill>
            </a:endParaRPr>
          </a:p>
        </p:txBody>
      </p:sp>
      <p:pic>
        <p:nvPicPr>
          <p:cNvPr id="4" name="Picture 3">
            <a:extLst>
              <a:ext uri="{FF2B5EF4-FFF2-40B4-BE49-F238E27FC236}">
                <a16:creationId xmlns:a16="http://schemas.microsoft.com/office/drawing/2014/main" id="{1BDB4C32-7D70-5467-4619-DB9F33F8AA9C}"/>
              </a:ext>
            </a:extLst>
          </p:cNvPr>
          <p:cNvPicPr>
            <a:picLocks noChangeAspect="1"/>
          </p:cNvPicPr>
          <p:nvPr/>
        </p:nvPicPr>
        <p:blipFill>
          <a:blip r:embed="rId2"/>
          <a:stretch>
            <a:fillRect/>
          </a:stretch>
        </p:blipFill>
        <p:spPr>
          <a:xfrm>
            <a:off x="8253663" y="2009274"/>
            <a:ext cx="3805989" cy="4848726"/>
          </a:xfrm>
          <a:prstGeom prst="rect">
            <a:avLst/>
          </a:prstGeom>
        </p:spPr>
      </p:pic>
      <p:sp>
        <p:nvSpPr>
          <p:cNvPr id="5" name="Slide Number Placeholder 4">
            <a:extLst>
              <a:ext uri="{FF2B5EF4-FFF2-40B4-BE49-F238E27FC236}">
                <a16:creationId xmlns:a16="http://schemas.microsoft.com/office/drawing/2014/main" id="{D3AAC876-6F18-B615-0300-B461ACBBA441}"/>
              </a:ext>
            </a:extLst>
          </p:cNvPr>
          <p:cNvSpPr>
            <a:spLocks noGrp="1"/>
          </p:cNvSpPr>
          <p:nvPr>
            <p:ph type="sldNum" sz="quarter" idx="12"/>
          </p:nvPr>
        </p:nvSpPr>
        <p:spPr/>
        <p:txBody>
          <a:bodyPr/>
          <a:lstStyle/>
          <a:p>
            <a:fld id="{BFAFFACA-EE60-4995-B235-3D09DF76AC89}" type="slidenum">
              <a:rPr lang="en-US" smtClean="0"/>
              <a:t>8</a:t>
            </a:fld>
            <a:endParaRPr lang="en-US"/>
          </a:p>
        </p:txBody>
      </p:sp>
    </p:spTree>
    <p:extLst>
      <p:ext uri="{BB962C8B-B14F-4D97-AF65-F5344CB8AC3E}">
        <p14:creationId xmlns:p14="http://schemas.microsoft.com/office/powerpoint/2010/main" val="1392699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1CA4E-2A27-229A-FD52-2F0F85E30FA3}"/>
              </a:ext>
            </a:extLst>
          </p:cNvPr>
          <p:cNvSpPr>
            <a:spLocks noGrp="1"/>
          </p:cNvSpPr>
          <p:nvPr>
            <p:ph type="title"/>
          </p:nvPr>
        </p:nvSpPr>
        <p:spPr/>
        <p:txBody>
          <a:bodyPr/>
          <a:lstStyle/>
          <a:p>
            <a:r>
              <a:rPr lang="en-US" dirty="0" err="1"/>
              <a:t>crispr</a:t>
            </a:r>
            <a:endParaRPr lang="en-US" dirty="0"/>
          </a:p>
        </p:txBody>
      </p:sp>
      <p:sp>
        <p:nvSpPr>
          <p:cNvPr id="3" name="Content Placeholder 2">
            <a:extLst>
              <a:ext uri="{FF2B5EF4-FFF2-40B4-BE49-F238E27FC236}">
                <a16:creationId xmlns:a16="http://schemas.microsoft.com/office/drawing/2014/main" id="{B9E6FDA9-AB2D-FAC2-4620-ADEA378D5B6D}"/>
              </a:ext>
            </a:extLst>
          </p:cNvPr>
          <p:cNvSpPr>
            <a:spLocks noGrp="1"/>
          </p:cNvSpPr>
          <p:nvPr>
            <p:ph idx="1"/>
          </p:nvPr>
        </p:nvSpPr>
        <p:spPr>
          <a:xfrm>
            <a:off x="308224" y="1852865"/>
            <a:ext cx="6962608" cy="4787988"/>
          </a:xfrm>
        </p:spPr>
        <p:txBody>
          <a:bodyPr>
            <a:normAutofit fontScale="85000" lnSpcReduction="20000"/>
          </a:bodyPr>
          <a:lstStyle/>
          <a:p>
            <a:r>
              <a:rPr lang="en-US" sz="2800" dirty="0"/>
              <a:t>CRISPR is </a:t>
            </a:r>
            <a:r>
              <a:rPr lang="en-US" sz="2800" dirty="0">
                <a:solidFill>
                  <a:srgbClr val="FF0000"/>
                </a:solidFill>
              </a:rPr>
              <a:t>based on memory</a:t>
            </a:r>
            <a:r>
              <a:rPr lang="en-US" sz="2800" dirty="0"/>
              <a:t>. The CRISPR system stores an array of short sequence fragments derived from foreign genetic elements. </a:t>
            </a:r>
          </a:p>
          <a:p>
            <a:r>
              <a:rPr lang="en-US" sz="2800" dirty="0"/>
              <a:t>CRISPR, which stands for clustered regularly interspaced short palindromic repeats, refers to the way foreign genetic sequences are stored on the bacterial chromosome. </a:t>
            </a:r>
          </a:p>
          <a:p>
            <a:r>
              <a:rPr lang="en-US" sz="2800" dirty="0">
                <a:solidFill>
                  <a:srgbClr val="FF0000"/>
                </a:solidFill>
              </a:rPr>
              <a:t>When nucleic acids appear whose sequences contain matches to those stored, they are destroyed. Both DNases and RNases are present among the CAS proteins, and thus, the CRISPR system can defend bacteria against both RNA viruses and DNA viruses. </a:t>
            </a:r>
            <a:r>
              <a:rPr lang="en-US" sz="2800" dirty="0"/>
              <a:t>It also prevents the entry into bacteria of foreign plasmids and transposons. </a:t>
            </a:r>
          </a:p>
        </p:txBody>
      </p:sp>
      <p:pic>
        <p:nvPicPr>
          <p:cNvPr id="7" name="Picture 6">
            <a:extLst>
              <a:ext uri="{FF2B5EF4-FFF2-40B4-BE49-F238E27FC236}">
                <a16:creationId xmlns:a16="http://schemas.microsoft.com/office/drawing/2014/main" id="{706D29A4-9781-1FF0-535C-8C4C757D9638}"/>
              </a:ext>
            </a:extLst>
          </p:cNvPr>
          <p:cNvPicPr>
            <a:picLocks noChangeAspect="1"/>
          </p:cNvPicPr>
          <p:nvPr/>
        </p:nvPicPr>
        <p:blipFill rotWithShape="1">
          <a:blip r:embed="rId2"/>
          <a:srcRect l="18454" t="10219" r="31217" b="8225"/>
          <a:stretch/>
        </p:blipFill>
        <p:spPr>
          <a:xfrm>
            <a:off x="7451557" y="0"/>
            <a:ext cx="4740443" cy="6773779"/>
          </a:xfrm>
          <a:prstGeom prst="rect">
            <a:avLst/>
          </a:prstGeom>
        </p:spPr>
      </p:pic>
      <p:sp>
        <p:nvSpPr>
          <p:cNvPr id="4" name="Slide Number Placeholder 3">
            <a:extLst>
              <a:ext uri="{FF2B5EF4-FFF2-40B4-BE49-F238E27FC236}">
                <a16:creationId xmlns:a16="http://schemas.microsoft.com/office/drawing/2014/main" id="{BD4A242A-DFAF-A1C5-C126-671FB13C1979}"/>
              </a:ext>
            </a:extLst>
          </p:cNvPr>
          <p:cNvSpPr>
            <a:spLocks noGrp="1"/>
          </p:cNvSpPr>
          <p:nvPr>
            <p:ph type="sldNum" sz="quarter" idx="12"/>
          </p:nvPr>
        </p:nvSpPr>
        <p:spPr/>
        <p:txBody>
          <a:bodyPr/>
          <a:lstStyle/>
          <a:p>
            <a:fld id="{BFAFFACA-EE60-4995-B235-3D09DF76AC89}" type="slidenum">
              <a:rPr lang="en-US" smtClean="0"/>
              <a:t>9</a:t>
            </a:fld>
            <a:endParaRPr lang="en-US"/>
          </a:p>
        </p:txBody>
      </p:sp>
    </p:spTree>
    <p:extLst>
      <p:ext uri="{BB962C8B-B14F-4D97-AF65-F5344CB8AC3E}">
        <p14:creationId xmlns:p14="http://schemas.microsoft.com/office/powerpoint/2010/main" val="4104552214"/>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681</TotalTime>
  <Words>2328</Words>
  <Application>Microsoft Office PowerPoint</Application>
  <PresentationFormat>Widescreen</PresentationFormat>
  <Paragraphs>168</Paragraphs>
  <Slides>33</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Calibri</vt:lpstr>
      <vt:lpstr>Corbel</vt:lpstr>
      <vt:lpstr>Gill Sans MT</vt:lpstr>
      <vt:lpstr>Giovanni-Book</vt:lpstr>
      <vt:lpstr>Giovanni-BookItalic</vt:lpstr>
      <vt:lpstr>HelveticaNeue-LightCond</vt:lpstr>
      <vt:lpstr>HelveticaNeue-Roman</vt:lpstr>
      <vt:lpstr>TnQ</vt:lpstr>
      <vt:lpstr>Wingdings 2</vt:lpstr>
      <vt:lpstr>Dividend</vt:lpstr>
      <vt:lpstr>RNA-Based Technolgies Chapter 5 of clark biotechnology</vt:lpstr>
      <vt:lpstr>rna</vt:lpstr>
      <vt:lpstr>Major Classes of RNA</vt:lpstr>
      <vt:lpstr>2. Transcription</vt:lpstr>
      <vt:lpstr>3. RNA Processing</vt:lpstr>
      <vt:lpstr>4. Protein Translation</vt:lpstr>
      <vt:lpstr>5. Enzymatic Function</vt:lpstr>
      <vt:lpstr>In eukaryotes, RNA interference (RNAi) plays a major role in protecting against RNA viruses. </vt:lpstr>
      <vt:lpstr>crispr</vt:lpstr>
      <vt:lpstr>Telomerase consists of the RNA template (TERC) plus the telomerase reverse transcriptase subunit (TERT protein)</vt:lpstr>
      <vt:lpstr>Pirna (piwi rna)</vt:lpstr>
      <vt:lpstr>Antisense RNA Blocks Protein Expression</vt:lpstr>
      <vt:lpstr>E XAMPLES OF NATURAL ANTISENSE CONTROL</vt:lpstr>
      <vt:lpstr>PTEN Pseudogene Encodes Three Noncoding RNAs That Regulate PTEN Expression</vt:lpstr>
      <vt:lpstr>PowerPoint Presentation</vt:lpstr>
      <vt:lpstr>Making Antisense RNA in the Laboratory</vt:lpstr>
      <vt:lpstr>Modifications to Oligonucleotides</vt:lpstr>
      <vt:lpstr>Methods of Antisense Oligonucleotide Uptake by Cells</vt:lpstr>
      <vt:lpstr>Microinjection and Scrape-Loading</vt:lpstr>
      <vt:lpstr>PowerPoint Presentation</vt:lpstr>
      <vt:lpstr>Cellular Mechanism of RNAi</vt:lpstr>
      <vt:lpstr>Amplification of RNAi</vt:lpstr>
      <vt:lpstr>Heterochromatin Formation by RNAi</vt:lpstr>
      <vt:lpstr>Applications of RNAi for Studying Gene Expression</vt:lpstr>
      <vt:lpstr>RNAi libraries </vt:lpstr>
      <vt:lpstr>RIBOSWITCHES</vt:lpstr>
      <vt:lpstr>Riboswitches Control mRNA Expression</vt:lpstr>
      <vt:lpstr>Ribozymes</vt:lpstr>
      <vt:lpstr>PowerPoint Presentation</vt:lpstr>
      <vt:lpstr>RNA SELEX IDENTIFIES NEW BINDING PARTNERS FOR RIBOZYMES </vt:lpstr>
      <vt:lpstr>PowerPoint Presentation</vt:lpstr>
      <vt:lpstr>In Vitro Evolution of Ribozymes</vt:lpstr>
      <vt:lpstr>Resource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RNA-Based Technologies</dc:title>
  <dc:creator>sandra</dc:creator>
  <cp:lastModifiedBy>sandra</cp:lastModifiedBy>
  <cp:revision>119</cp:revision>
  <dcterms:created xsi:type="dcterms:W3CDTF">2023-05-25T07:29:21Z</dcterms:created>
  <dcterms:modified xsi:type="dcterms:W3CDTF">2023-07-02T10:29:18Z</dcterms:modified>
</cp:coreProperties>
</file>