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9" r:id="rId3"/>
    <p:sldId id="281" r:id="rId4"/>
    <p:sldId id="277" r:id="rId5"/>
    <p:sldId id="268" r:id="rId6"/>
    <p:sldId id="258" r:id="rId7"/>
    <p:sldId id="259" r:id="rId8"/>
    <p:sldId id="260" r:id="rId9"/>
    <p:sldId id="26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76" r:id="rId18"/>
    <p:sldId id="29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222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36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39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8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4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3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E40817-9651-4678-93EE-1958DE690C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4AFDFE-6971-40D3-A0D8-AC88B34A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14C2-A4FD-451A-863B-AAFC6E6D7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4717" y="290332"/>
            <a:ext cx="11099843" cy="2854760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accent5">
                    <a:lumMod val="75000"/>
                  </a:schemeClr>
                </a:solidFill>
              </a:rPr>
              <a:t>گروه ارتوپدی دانشگاه علوم پزشکی کرمانشاه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2C1E5-589A-4DE0-8427-168FAF95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7634" y="3249039"/>
            <a:ext cx="9755187" cy="1237176"/>
          </a:xfrm>
        </p:spPr>
        <p:txBody>
          <a:bodyPr/>
          <a:lstStyle/>
          <a:p>
            <a:r>
              <a:rPr lang="fa-IR" sz="4800" b="1" dirty="0">
                <a:solidFill>
                  <a:schemeClr val="accent5">
                    <a:lumMod val="75000"/>
                  </a:schemeClr>
                </a:solidFill>
              </a:rPr>
              <a:t>سال 1404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DDD97-D575-43BC-89B8-C9B6F63D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312"/>
            <a:ext cx="6940296" cy="36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0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9C25-0B5C-4841-A827-1E34D390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فعالیت های آموزشی گروه ارتوپدی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CA03F9-9DE6-4ECB-975A-105B235DF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7176"/>
              </p:ext>
            </p:extLst>
          </p:nvPr>
        </p:nvGraphicFramePr>
        <p:xfrm>
          <a:off x="411483" y="1636776"/>
          <a:ext cx="10954508" cy="4132624"/>
        </p:xfrm>
        <a:graphic>
          <a:graphicData uri="http://schemas.openxmlformats.org/drawingml/2006/table">
            <a:tbl>
              <a:tblPr rtl="1" firstRow="1" firstCol="1" bandRow="1">
                <a:tableStyleId>{35758FB7-9AC5-4552-8A53-C91805E547FA}</a:tableStyleId>
              </a:tblPr>
              <a:tblGrid>
                <a:gridCol w="1300812">
                  <a:extLst>
                    <a:ext uri="{9D8B030D-6E8A-4147-A177-3AD203B41FA5}">
                      <a16:colId xmlns:a16="http://schemas.microsoft.com/office/drawing/2014/main" val="1128534094"/>
                    </a:ext>
                  </a:extLst>
                </a:gridCol>
                <a:gridCol w="2666936">
                  <a:extLst>
                    <a:ext uri="{9D8B030D-6E8A-4147-A177-3AD203B41FA5}">
                      <a16:colId xmlns:a16="http://schemas.microsoft.com/office/drawing/2014/main" val="4234761610"/>
                    </a:ext>
                  </a:extLst>
                </a:gridCol>
                <a:gridCol w="1161642">
                  <a:extLst>
                    <a:ext uri="{9D8B030D-6E8A-4147-A177-3AD203B41FA5}">
                      <a16:colId xmlns:a16="http://schemas.microsoft.com/office/drawing/2014/main" val="2611142231"/>
                    </a:ext>
                  </a:extLst>
                </a:gridCol>
                <a:gridCol w="1343044">
                  <a:extLst>
                    <a:ext uri="{9D8B030D-6E8A-4147-A177-3AD203B41FA5}">
                      <a16:colId xmlns:a16="http://schemas.microsoft.com/office/drawing/2014/main" val="1078423786"/>
                    </a:ext>
                  </a:extLst>
                </a:gridCol>
                <a:gridCol w="1419662">
                  <a:extLst>
                    <a:ext uri="{9D8B030D-6E8A-4147-A177-3AD203B41FA5}">
                      <a16:colId xmlns:a16="http://schemas.microsoft.com/office/drawing/2014/main" val="3146009929"/>
                    </a:ext>
                  </a:extLst>
                </a:gridCol>
                <a:gridCol w="1428674">
                  <a:extLst>
                    <a:ext uri="{9D8B030D-6E8A-4147-A177-3AD203B41FA5}">
                      <a16:colId xmlns:a16="http://schemas.microsoft.com/office/drawing/2014/main" val="1229285227"/>
                    </a:ext>
                  </a:extLst>
                </a:gridCol>
                <a:gridCol w="1633738">
                  <a:extLst>
                    <a:ext uri="{9D8B030D-6E8A-4147-A177-3AD203B41FA5}">
                      <a16:colId xmlns:a16="http://schemas.microsoft.com/office/drawing/2014/main" val="3974649698"/>
                    </a:ext>
                  </a:extLst>
                </a:gridCol>
              </a:tblGrid>
              <a:tr h="178734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گزارش صبحگاهی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راند آموزشی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کنفرانش مشترک با سایر گروهها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ژورنال کلاب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کنفرانس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مرگ و میر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آموزش 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نگارش پرونده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جستجو</a:t>
                      </a:r>
                      <a:endParaRPr lang="en-US" sz="2800" dirty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منابع الکترونیک</a:t>
                      </a:r>
                      <a:endParaRPr lang="en-US" sz="2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068906"/>
                  </a:ext>
                </a:extLst>
              </a:tr>
              <a:tr h="79314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5روز در هفته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5روزدرهفته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 20مورددر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سال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1روز در هفته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درصورت لزوم باتوجه به مورتالیتی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1روز در هفته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1روز در ماه</a:t>
                      </a:r>
                      <a:endParaRPr lang="en-US" sz="2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236820"/>
                  </a:ext>
                </a:extLst>
              </a:tr>
              <a:tr h="494613">
                <a:tc gridSpan="7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میزان مشارکت اساتید ( تعداد اساتید حاضر در جلسه ) :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04225"/>
                  </a:ext>
                </a:extLst>
              </a:tr>
              <a:tr h="1057523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 هر جلسه 3استاد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 هرروز اساتید راند برگزار می کنند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r>
                        <a:rPr kumimoji="0" lang="fa-IR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B Titr" panose="00000700000000000000" pitchFamily="2" charset="-78"/>
                        </a:rPr>
                        <a:t>تمامی اساتید مشارکت دارند</a:t>
                      </a:r>
                      <a:endParaRPr kumimoji="0" lang="en-US" sz="1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B Titr" panose="000007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 هر جلسه 3 استاد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 هر جلسه 2الی 3 استاد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تمامی اساتید مشارکت دارند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تمامی اساتیدمشارکت دارند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45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9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1E61-E860-43C9-9CAD-11B7651F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Titr" panose="00000700000000000000" pitchFamily="2" charset="-78"/>
              </a:rPr>
              <a:t>مورنینگ ریپورت ها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71D29-5737-4C5E-AF42-3B2DFD436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4" y="1773237"/>
            <a:ext cx="4415366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A1F18-311D-408A-9E7A-36F3AF6B7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84" y="2750946"/>
            <a:ext cx="4415368" cy="33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7205-A946-4716-8F00-49484F97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Titr" panose="00000700000000000000" pitchFamily="2" charset="-78"/>
              </a:rPr>
              <a:t>راندهای آموزشی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719DB5-53F9-4B6D-B009-AE73743CE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0" y="1917446"/>
            <a:ext cx="4415366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0407C-A568-4652-B7F0-7CCBE5BD4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04" y="2860674"/>
            <a:ext cx="4415368" cy="33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C852-B1FF-4976-8C76-923B795A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6" y="296214"/>
            <a:ext cx="11359166" cy="154155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برگزاری کنفرانسهای مشترک با سایر دانشگاه ها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9C1206-6F4C-4A14-AA20-308DE77D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3936153" cy="29521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79DB3D-7678-4AA7-AA14-92BD80BE1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84" y="2606040"/>
            <a:ext cx="5047488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5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D123-4328-4002-A1BA-E85604F4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91" y="68580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برگزاری برنامه های آموزش مداوم </a:t>
            </a:r>
            <a:endParaRPr lang="en-US" sz="44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7C149-2A6C-4E79-8E7F-D988AC476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8" y="1837765"/>
            <a:ext cx="4415366" cy="3986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82D46-6BC9-458C-A96E-4276B065A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6" y="1837765"/>
            <a:ext cx="4828032" cy="3986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77FDE-FDB2-44E9-8B67-1055FC448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2989730"/>
            <a:ext cx="3499104" cy="35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6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C31B-0046-4ED0-BEE8-8777A8C6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685800"/>
            <a:ext cx="11606726" cy="1151965"/>
          </a:xfrm>
        </p:spPr>
        <p:txBody>
          <a:bodyPr>
            <a:noAutofit/>
          </a:bodyPr>
          <a:lstStyle/>
          <a:p>
            <a:pPr algn="r" rtl="1"/>
            <a:r>
              <a:rPr lang="fa-IR" sz="4400" b="1" dirty="0"/>
              <a:t>برگزاری آزمونهای دوره ای در گروه (</a:t>
            </a:r>
            <a:r>
              <a:rPr lang="en-US" sz="4400" b="1" dirty="0" err="1"/>
              <a:t>pmp</a:t>
            </a:r>
            <a:r>
              <a:rPr lang="fa-IR" sz="4400" b="1" dirty="0"/>
              <a:t>-کتبی و</a:t>
            </a:r>
            <a:r>
              <a:rPr lang="en-US" sz="4400" b="1" dirty="0"/>
              <a:t>OSCE</a:t>
            </a:r>
            <a:r>
              <a:rPr lang="fa-IR" sz="4400" b="1" dirty="0"/>
              <a:t> ...)</a:t>
            </a:r>
            <a:endParaRPr lang="en-US" sz="4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AF8F1-F15D-419E-AFD6-2F24064A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37"/>
            <a:ext cx="4885888" cy="4398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5393D-5652-4B9B-AE98-38FF896E1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22" y="1773234"/>
            <a:ext cx="3789520" cy="4398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0D01C6-ADF6-41D3-B06E-BCED69F1D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88" y="1773237"/>
            <a:ext cx="3059334" cy="43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AEA7-EFE1-44AF-9365-A5187359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برگزاری جلسات مورتالیتی و موربیدیتی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C32391-7AE2-4A34-AEDE-792544E66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2112085"/>
            <a:ext cx="9244584" cy="3311525"/>
          </a:xfrm>
        </p:spPr>
      </p:pic>
    </p:spTree>
    <p:extLst>
      <p:ext uri="{BB962C8B-B14F-4D97-AF65-F5344CB8AC3E}">
        <p14:creationId xmlns:p14="http://schemas.microsoft.com/office/powerpoint/2010/main" val="116623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088F-1B62-4E31-9FEF-627DFBD1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تعداد اعمال جراحی گروه ارتوپدی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6E7555-0DAD-459F-A994-59D367EEA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06327"/>
              </p:ext>
            </p:extLst>
          </p:nvPr>
        </p:nvGraphicFramePr>
        <p:xfrm>
          <a:off x="393192" y="1999742"/>
          <a:ext cx="11265408" cy="2103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465576">
                  <a:extLst>
                    <a:ext uri="{9D8B030D-6E8A-4147-A177-3AD203B41FA5}">
                      <a16:colId xmlns:a16="http://schemas.microsoft.com/office/drawing/2014/main" val="1617465804"/>
                    </a:ext>
                  </a:extLst>
                </a:gridCol>
                <a:gridCol w="3172968">
                  <a:extLst>
                    <a:ext uri="{9D8B030D-6E8A-4147-A177-3AD203B41FA5}">
                      <a16:colId xmlns:a16="http://schemas.microsoft.com/office/drawing/2014/main" val="1081859034"/>
                    </a:ext>
                  </a:extLst>
                </a:gridCol>
                <a:gridCol w="1764792">
                  <a:extLst>
                    <a:ext uri="{9D8B030D-6E8A-4147-A177-3AD203B41FA5}">
                      <a16:colId xmlns:a16="http://schemas.microsoft.com/office/drawing/2014/main" val="4244919917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83607762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535928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تعداد اعمال جراحی اورژانس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تعداد اعمال جراحی الکتیو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تعدادکل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/>
                        <a:t>بازه زمانی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ردیف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57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25822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2606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28428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/>
                        <a:t>سال 1403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3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8303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714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9017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سه ماه  اول 1404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96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A6EE-E40C-4C77-B5F8-6A7C6AC2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anj Nameh Ancient Inscriptions Photo Gallery - Iran Travel and Tourism">
            <a:extLst>
              <a:ext uri="{FF2B5EF4-FFF2-40B4-BE49-F238E27FC236}">
                <a16:creationId xmlns:a16="http://schemas.microsoft.com/office/drawing/2014/main" id="{65B5E890-6D89-4A03-B58B-3F97FFDA5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237744"/>
            <a:ext cx="11731752" cy="6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1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EB7B-ED34-4471-9B61-B7E03B83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b="1" dirty="0">
                <a:cs typeface="B Titr" panose="00000700000000000000" pitchFamily="2" charset="-78"/>
              </a:rPr>
              <a:t>سپاس از توجه شما عزیزان</a:t>
            </a:r>
            <a:endParaRPr lang="en-US" sz="6600" b="1" dirty="0">
              <a:cs typeface="B Titr" panose="00000700000000000000" pitchFamily="2" charset="-78"/>
            </a:endParaRPr>
          </a:p>
        </p:txBody>
      </p:sp>
      <p:pic>
        <p:nvPicPr>
          <p:cNvPr id="1026" name="Picture 2" descr="تصاویر بسیار زیبا از گل های طبیعی">
            <a:extLst>
              <a:ext uri="{FF2B5EF4-FFF2-40B4-BE49-F238E27FC236}">
                <a16:creationId xmlns:a16="http://schemas.microsoft.com/office/drawing/2014/main" id="{FF755B08-6B42-4DED-BD81-4CCC867069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763"/>
            <a:ext cx="3559629" cy="47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isy Osteospermum Photograph by Iwona Sikorska - Fine Art America">
            <a:extLst>
              <a:ext uri="{FF2B5EF4-FFF2-40B4-BE49-F238E27FC236}">
                <a16:creationId xmlns:a16="http://schemas.microsoft.com/office/drawing/2014/main" id="{0C6FECA6-EBBD-43BE-B78E-D70E44B4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69" y="1837764"/>
            <a:ext cx="3559629" cy="47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related image detail. Pin von françoise bouvier auf fleurs jardin | Blumenbilder, Blumen ...">
            <a:extLst>
              <a:ext uri="{FF2B5EF4-FFF2-40B4-BE49-F238E27FC236}">
                <a16:creationId xmlns:a16="http://schemas.microsoft.com/office/drawing/2014/main" id="{437A2267-89C9-48B8-A06D-7FD9428C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9" y="1837763"/>
            <a:ext cx="3668485" cy="47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4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D46AA-BB8A-4015-8D9C-E02CAFF35B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ED03A-13E8-40BF-8713-61BBC0707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" b="49672"/>
          <a:stretch/>
        </p:blipFill>
        <p:spPr>
          <a:xfrm>
            <a:off x="237744" y="118872"/>
            <a:ext cx="11268456" cy="5907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28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E7B3-ECBE-4A5C-8CBC-B8D74B7F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52" name="Picture 4" descr="طاق بستان؛ تاریخچه + راه های دسترسی - مجله مِستر بلیط">
            <a:extLst>
              <a:ext uri="{FF2B5EF4-FFF2-40B4-BE49-F238E27FC236}">
                <a16:creationId xmlns:a16="http://schemas.microsoft.com/office/drawing/2014/main" id="{71A01A08-7F22-41B0-8A11-F05B8580D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206830"/>
            <a:ext cx="11767458" cy="65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4338-7885-4389-B1E0-5DFD2D9F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74429-A60E-4360-9465-1C3526908B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82296"/>
            <a:ext cx="11704320" cy="6409944"/>
          </a:xfrm>
        </p:spPr>
      </p:pic>
    </p:spTree>
    <p:extLst>
      <p:ext uri="{BB962C8B-B14F-4D97-AF65-F5344CB8AC3E}">
        <p14:creationId xmlns:p14="http://schemas.microsoft.com/office/powerpoint/2010/main" val="121022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5889-6C07-4438-BD73-4AC8F342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fa-IR" sz="2800" b="0" i="1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جدول مشخصات اعضاء هیات علمی شاغل در بخش آموزشی</a:t>
            </a:r>
            <a:r>
              <a:rPr kumimoji="0" lang="en-US" sz="2800" b="0" i="1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kumimoji="0" lang="fa-IR" sz="2800" b="0" i="1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ودرمانی ارتوپدی</a:t>
            </a:r>
            <a:endParaRPr lang="en-US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9D7F8-6684-4332-A139-3012BF6A6D7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7747842"/>
              </p:ext>
            </p:extLst>
          </p:nvPr>
        </p:nvGraphicFramePr>
        <p:xfrm>
          <a:off x="530353" y="1837764"/>
          <a:ext cx="9824814" cy="3584627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270736">
                  <a:extLst>
                    <a:ext uri="{9D8B030D-6E8A-4147-A177-3AD203B41FA5}">
                      <a16:colId xmlns:a16="http://schemas.microsoft.com/office/drawing/2014/main" val="3573704067"/>
                    </a:ext>
                  </a:extLst>
                </a:gridCol>
                <a:gridCol w="1412498">
                  <a:extLst>
                    <a:ext uri="{9D8B030D-6E8A-4147-A177-3AD203B41FA5}">
                      <a16:colId xmlns:a16="http://schemas.microsoft.com/office/drawing/2014/main" val="3209384410"/>
                    </a:ext>
                  </a:extLst>
                </a:gridCol>
                <a:gridCol w="2655493">
                  <a:extLst>
                    <a:ext uri="{9D8B030D-6E8A-4147-A177-3AD203B41FA5}">
                      <a16:colId xmlns:a16="http://schemas.microsoft.com/office/drawing/2014/main" val="897122873"/>
                    </a:ext>
                  </a:extLst>
                </a:gridCol>
                <a:gridCol w="2271294">
                  <a:extLst>
                    <a:ext uri="{9D8B030D-6E8A-4147-A177-3AD203B41FA5}">
                      <a16:colId xmlns:a16="http://schemas.microsoft.com/office/drawing/2014/main" val="2024591770"/>
                    </a:ext>
                  </a:extLst>
                </a:gridCol>
                <a:gridCol w="2214793">
                  <a:extLst>
                    <a:ext uri="{9D8B030D-6E8A-4147-A177-3AD203B41FA5}">
                      <a16:colId xmlns:a16="http://schemas.microsoft.com/office/drawing/2014/main" val="1007442827"/>
                    </a:ext>
                  </a:extLst>
                </a:gridCol>
              </a:tblGrid>
              <a:tr h="857799">
                <a:tc gridSpan="2">
                  <a:txBody>
                    <a:bodyPr/>
                    <a:lstStyle/>
                    <a:p>
                      <a:pPr marL="25781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Titr" panose="00000700000000000000" pitchFamily="2" charset="-78"/>
                        </a:rPr>
                        <a:t>سمت  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Titr" panose="00000700000000000000" pitchFamily="2" charset="-78"/>
                        </a:rPr>
                        <a:t>نام و نام خانوادگي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6002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Titr" panose="00000700000000000000" pitchFamily="2" charset="-78"/>
                        </a:rPr>
                        <a:t>سابقه كار آموزشي</a:t>
                      </a:r>
                      <a:r>
                        <a:rPr lang="en-US" sz="1800" b="1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baseline="0" dirty="0">
                          <a:effectLst/>
                          <a:cs typeface="B Titr" panose="00000700000000000000" pitchFamily="2" charset="-78"/>
                        </a:rPr>
                        <a:t> ودرمانی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Titr" panose="00000700000000000000" pitchFamily="2" charset="-78"/>
                        </a:rPr>
                        <a:t>شماره تلفن همراه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086186"/>
                  </a:ext>
                </a:extLst>
              </a:tr>
              <a:tr h="651468">
                <a:tc gridSpan="2">
                  <a:txBody>
                    <a:bodyPr/>
                    <a:lstStyle/>
                    <a:p>
                      <a:pPr marL="0" marR="21717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Titr" panose="00000700000000000000" pitchFamily="2" charset="-78"/>
                        </a:rPr>
                        <a:t>مدير گروه</a:t>
                      </a:r>
                      <a:endParaRPr lang="en-US" sz="12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دکتر کیان ظهرابی</a:t>
                      </a:r>
                      <a:endParaRPr lang="en-US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6سال</a:t>
                      </a:r>
                      <a:endParaRPr lang="en-US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09188880135</a:t>
                      </a:r>
                      <a:endParaRPr lang="en-US" sz="1600" b="1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734389"/>
                  </a:ext>
                </a:extLst>
              </a:tr>
              <a:tr h="54534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Titr" panose="00000700000000000000" pitchFamily="2" charset="-78"/>
                        </a:rPr>
                        <a:t>رئيس بخش (ها) </a:t>
                      </a:r>
                      <a:endParaRPr lang="en-US" sz="12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 های ارتوپدی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دکتر وحید فیض الهی</a:t>
                      </a:r>
                      <a:endParaRPr lang="en-US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9سال</a:t>
                      </a:r>
                      <a:endParaRPr lang="en-US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09188365256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651208"/>
                  </a:ext>
                </a:extLst>
              </a:tr>
              <a:tr h="62096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 اتاق عمل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دکتر رسول قرخان ملکی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5سال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09125916303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5167204"/>
                  </a:ext>
                </a:extLst>
              </a:tr>
              <a:tr h="909049"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Titr" panose="00000700000000000000" pitchFamily="2" charset="-78"/>
                        </a:rPr>
                        <a:t>مسئول آموزش دستياران</a:t>
                      </a:r>
                      <a:endParaRPr lang="en-US" sz="12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دکتر وحید فیض الهی</a:t>
                      </a:r>
                      <a:endParaRPr lang="en-US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9سال</a:t>
                      </a:r>
                      <a:endParaRPr lang="en-US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09188365256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3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68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27AB-1ABB-49DB-A56B-E7FC2ACA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جدول مشخصات اعضاء هیات علمی شاغل در بخش آموزشی ودرمانی ارتوپدی</a:t>
            </a:r>
            <a:endParaRPr lang="en-US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3BC19C1-5175-4D50-9F84-8E6733630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5309"/>
              </p:ext>
            </p:extLst>
          </p:nvPr>
        </p:nvGraphicFramePr>
        <p:xfrm>
          <a:off x="567090" y="1837765"/>
          <a:ext cx="11075411" cy="45439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2280">
                  <a:extLst>
                    <a:ext uri="{9D8B030D-6E8A-4147-A177-3AD203B41FA5}">
                      <a16:colId xmlns:a16="http://schemas.microsoft.com/office/drawing/2014/main" val="2295791605"/>
                    </a:ext>
                  </a:extLst>
                </a:gridCol>
                <a:gridCol w="1047291">
                  <a:extLst>
                    <a:ext uri="{9D8B030D-6E8A-4147-A177-3AD203B41FA5}">
                      <a16:colId xmlns:a16="http://schemas.microsoft.com/office/drawing/2014/main" val="3481123181"/>
                    </a:ext>
                  </a:extLst>
                </a:gridCol>
                <a:gridCol w="946890">
                  <a:extLst>
                    <a:ext uri="{9D8B030D-6E8A-4147-A177-3AD203B41FA5}">
                      <a16:colId xmlns:a16="http://schemas.microsoft.com/office/drawing/2014/main" val="1393067386"/>
                    </a:ext>
                  </a:extLst>
                </a:gridCol>
                <a:gridCol w="1180952">
                  <a:extLst>
                    <a:ext uri="{9D8B030D-6E8A-4147-A177-3AD203B41FA5}">
                      <a16:colId xmlns:a16="http://schemas.microsoft.com/office/drawing/2014/main" val="2576639443"/>
                    </a:ext>
                  </a:extLst>
                </a:gridCol>
                <a:gridCol w="1032004">
                  <a:extLst>
                    <a:ext uri="{9D8B030D-6E8A-4147-A177-3AD203B41FA5}">
                      <a16:colId xmlns:a16="http://schemas.microsoft.com/office/drawing/2014/main" val="1621137478"/>
                    </a:ext>
                  </a:extLst>
                </a:gridCol>
                <a:gridCol w="1680995">
                  <a:extLst>
                    <a:ext uri="{9D8B030D-6E8A-4147-A177-3AD203B41FA5}">
                      <a16:colId xmlns:a16="http://schemas.microsoft.com/office/drawing/2014/main" val="1279020924"/>
                    </a:ext>
                  </a:extLst>
                </a:gridCol>
                <a:gridCol w="936251">
                  <a:extLst>
                    <a:ext uri="{9D8B030D-6E8A-4147-A177-3AD203B41FA5}">
                      <a16:colId xmlns:a16="http://schemas.microsoft.com/office/drawing/2014/main" val="3038915082"/>
                    </a:ext>
                  </a:extLst>
                </a:gridCol>
                <a:gridCol w="883055">
                  <a:extLst>
                    <a:ext uri="{9D8B030D-6E8A-4147-A177-3AD203B41FA5}">
                      <a16:colId xmlns:a16="http://schemas.microsoft.com/office/drawing/2014/main" val="3086657728"/>
                    </a:ext>
                  </a:extLst>
                </a:gridCol>
                <a:gridCol w="1734191">
                  <a:extLst>
                    <a:ext uri="{9D8B030D-6E8A-4147-A177-3AD203B41FA5}">
                      <a16:colId xmlns:a16="http://schemas.microsoft.com/office/drawing/2014/main" val="125534479"/>
                    </a:ext>
                  </a:extLst>
                </a:gridCol>
                <a:gridCol w="521502">
                  <a:extLst>
                    <a:ext uri="{9D8B030D-6E8A-4147-A177-3AD203B41FA5}">
                      <a16:colId xmlns:a16="http://schemas.microsoft.com/office/drawing/2014/main" val="861227290"/>
                    </a:ext>
                  </a:extLst>
                </a:gridCol>
              </a:tblGrid>
              <a:tr h="91678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سابقه كار بعنوان  هيات‌علمي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محل اخذ دانشنامه تخصصي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روزهاي فعاليت در بيمارستانهاي محل خدمت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بيمارستانهاي  محل خدمت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فوق‌تخصص /فلوشيپ و نوع آن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تخصص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وضعيت استخدامي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نام  و نام خانوادگی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</a:rPr>
                        <a:t>رديف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491996"/>
                  </a:ext>
                </a:extLst>
              </a:tr>
              <a:tr h="743613">
                <a:tc>
                  <a:txBody>
                    <a:bodyPr/>
                    <a:lstStyle/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37سال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تهران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دوشنبه وسه شنبه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طالقانی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فلوشیپ دست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رسمی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دکتر کیخسرو مردان پور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Davat" panose="00000400000000000000" pitchFamily="2" charset="-78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616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12سال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جندی شاپور اهواز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شنبه ودوشنبه و سه شنبه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فلوشیپ زانو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پیمانی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Davat" panose="00000400000000000000" pitchFamily="2" charset="-78"/>
                        </a:rPr>
                        <a:t>دکتر علی موسی پور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Davat" panose="00000400000000000000" pitchFamily="2" charset="-78"/>
                        </a:rPr>
                        <a:t>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532257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6سال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ارومیه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شنبه تا چهارشنبه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فلوشیپ دست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پیمانی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دکتر کیان ظهرابی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Davat" panose="00000400000000000000" pitchFamily="2" charset="-78"/>
                        </a:rPr>
                        <a:t>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252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76F9E9-590D-4052-A2B6-42B60E9E2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0" y="5041963"/>
            <a:ext cx="1071210" cy="1339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DF4E2-307F-44F2-B063-BE34F091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9" y="3770376"/>
            <a:ext cx="1071211" cy="1271588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C0766EEA-0FC2-4E3B-B56F-EE0CA2DD1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E9C16-B26F-49F3-BC56-24131D2C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2755445"/>
            <a:ext cx="952500" cy="10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E7B9-0629-4A29-9AAC-2959553D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39" y="724436"/>
            <a:ext cx="10702025" cy="1151965"/>
          </a:xfrm>
        </p:spPr>
        <p:txBody>
          <a:bodyPr>
            <a:normAutofit/>
          </a:bodyPr>
          <a:lstStyle/>
          <a:p>
            <a:r>
              <a:rPr kumimoji="0" lang="fa-IR" sz="2800" b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جدول مشخصات اعضاء هیات علمی شاغل در بخش آموزشی و درمانی ارتوپدی</a:t>
            </a:r>
            <a:endParaRPr lang="en-US" sz="44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2921918-268C-4252-896B-E18D7D10E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272693"/>
              </p:ext>
            </p:extLst>
          </p:nvPr>
        </p:nvGraphicFramePr>
        <p:xfrm>
          <a:off x="412125" y="1837765"/>
          <a:ext cx="11114467" cy="36615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90482">
                  <a:extLst>
                    <a:ext uri="{9D8B030D-6E8A-4147-A177-3AD203B41FA5}">
                      <a16:colId xmlns:a16="http://schemas.microsoft.com/office/drawing/2014/main" val="916990418"/>
                    </a:ext>
                  </a:extLst>
                </a:gridCol>
                <a:gridCol w="1090482">
                  <a:extLst>
                    <a:ext uri="{9D8B030D-6E8A-4147-A177-3AD203B41FA5}">
                      <a16:colId xmlns:a16="http://schemas.microsoft.com/office/drawing/2014/main" val="2395448560"/>
                    </a:ext>
                  </a:extLst>
                </a:gridCol>
                <a:gridCol w="973535">
                  <a:extLst>
                    <a:ext uri="{9D8B030D-6E8A-4147-A177-3AD203B41FA5}">
                      <a16:colId xmlns:a16="http://schemas.microsoft.com/office/drawing/2014/main" val="1200136097"/>
                    </a:ext>
                  </a:extLst>
                </a:gridCol>
                <a:gridCol w="1329320">
                  <a:extLst>
                    <a:ext uri="{9D8B030D-6E8A-4147-A177-3AD203B41FA5}">
                      <a16:colId xmlns:a16="http://schemas.microsoft.com/office/drawing/2014/main" val="3130023623"/>
                    </a:ext>
                  </a:extLst>
                </a:gridCol>
                <a:gridCol w="1244919">
                  <a:extLst>
                    <a:ext uri="{9D8B030D-6E8A-4147-A177-3AD203B41FA5}">
                      <a16:colId xmlns:a16="http://schemas.microsoft.com/office/drawing/2014/main" val="2949181967"/>
                    </a:ext>
                  </a:extLst>
                </a:gridCol>
                <a:gridCol w="1023366">
                  <a:extLst>
                    <a:ext uri="{9D8B030D-6E8A-4147-A177-3AD203B41FA5}">
                      <a16:colId xmlns:a16="http://schemas.microsoft.com/office/drawing/2014/main" val="2507713007"/>
                    </a:ext>
                  </a:extLst>
                </a:gridCol>
                <a:gridCol w="654110">
                  <a:extLst>
                    <a:ext uri="{9D8B030D-6E8A-4147-A177-3AD203B41FA5}">
                      <a16:colId xmlns:a16="http://schemas.microsoft.com/office/drawing/2014/main" val="758563614"/>
                    </a:ext>
                  </a:extLst>
                </a:gridCol>
                <a:gridCol w="1055016">
                  <a:extLst>
                    <a:ext uri="{9D8B030D-6E8A-4147-A177-3AD203B41FA5}">
                      <a16:colId xmlns:a16="http://schemas.microsoft.com/office/drawing/2014/main" val="3288177837"/>
                    </a:ext>
                  </a:extLst>
                </a:gridCol>
                <a:gridCol w="1993376">
                  <a:extLst>
                    <a:ext uri="{9D8B030D-6E8A-4147-A177-3AD203B41FA5}">
                      <a16:colId xmlns:a16="http://schemas.microsoft.com/office/drawing/2014/main" val="1502904165"/>
                    </a:ext>
                  </a:extLst>
                </a:gridCol>
                <a:gridCol w="659861">
                  <a:extLst>
                    <a:ext uri="{9D8B030D-6E8A-4147-A177-3AD203B41FA5}">
                      <a16:colId xmlns:a16="http://schemas.microsoft.com/office/drawing/2014/main" val="2327047419"/>
                    </a:ext>
                  </a:extLst>
                </a:gridCol>
              </a:tblGrid>
              <a:tr h="96087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سابقه كار بعنوان  هيات‌علمي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محل اخذ دانشنامه تخصصي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روزهاي فعاليت در بيمارستانهاي محل خدمت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بيمارستانهاي  محل خدمت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فوق‌تخصص /فلوشيپ و نوع آن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تخصص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وضعيت استخدامي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نام  و نام خانوادگی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Homa" panose="00000400000000000000" pitchFamily="2" charset="-78"/>
                        </a:rPr>
                        <a:t>رديف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Homa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extLst>
                  <a:ext uri="{0D108BD9-81ED-4DB2-BD59-A6C34878D82A}">
                    <a16:rowId xmlns:a16="http://schemas.microsoft.com/office/drawing/2014/main" val="2145443613"/>
                  </a:ext>
                </a:extLst>
              </a:tr>
              <a:tr h="1350320">
                <a:tc>
                  <a:txBody>
                    <a:bodyPr/>
                    <a:lstStyle/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en-US" sz="20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9سال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جندی شاپور اهواز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دوشنبه – سه شنبه – چهارشنبه – پنج شنبه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پیمانی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دکتروحید فیض الهی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482068883"/>
                  </a:ext>
                </a:extLst>
              </a:tr>
              <a:tr h="1350320">
                <a:tc>
                  <a:txBody>
                    <a:bodyPr/>
                    <a:lstStyle/>
                    <a:p>
                      <a:pPr algn="ctr"/>
                      <a:endParaRPr lang="fa-IR" sz="2000" dirty="0"/>
                    </a:p>
                    <a:p>
                      <a:pPr algn="ctr"/>
                      <a:endParaRPr lang="fa-IR" sz="2000" dirty="0"/>
                    </a:p>
                    <a:p>
                      <a:pPr algn="ctr"/>
                      <a:endParaRPr lang="en-US" sz="20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4سال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کرمانشاه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ماموریت آموزشی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فلوشیپ دست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رسمی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دکتر کامران افتخاری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25097478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C17BF3A-09DF-47A4-BD2A-7E88388A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797269"/>
            <a:ext cx="1069203" cy="1299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A61B1-A577-408A-BC18-0578B548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161125"/>
            <a:ext cx="1069203" cy="1299243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8E4ECCD3-3BA3-4C1C-9BE9-0467D9897C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BADE-FC5A-46EC-AF49-BA3FC6D2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fa-IR" sz="2800" b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جدول مشخصات اعضاء هیات علمی شاغل در بخش آموزشی و درمانی ارتوپدی</a:t>
            </a:r>
            <a:endParaRPr lang="en-US" sz="4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013341-AE27-40AA-9291-21C74F3EF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04857"/>
              </p:ext>
            </p:extLst>
          </p:nvPr>
        </p:nvGraphicFramePr>
        <p:xfrm>
          <a:off x="231822" y="1837765"/>
          <a:ext cx="11178859" cy="4297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3188">
                  <a:extLst>
                    <a:ext uri="{9D8B030D-6E8A-4147-A177-3AD203B41FA5}">
                      <a16:colId xmlns:a16="http://schemas.microsoft.com/office/drawing/2014/main" val="2599262662"/>
                    </a:ext>
                  </a:extLst>
                </a:gridCol>
                <a:gridCol w="1113188">
                  <a:extLst>
                    <a:ext uri="{9D8B030D-6E8A-4147-A177-3AD203B41FA5}">
                      <a16:colId xmlns:a16="http://schemas.microsoft.com/office/drawing/2014/main" val="1482924339"/>
                    </a:ext>
                  </a:extLst>
                </a:gridCol>
                <a:gridCol w="961078">
                  <a:extLst>
                    <a:ext uri="{9D8B030D-6E8A-4147-A177-3AD203B41FA5}">
                      <a16:colId xmlns:a16="http://schemas.microsoft.com/office/drawing/2014/main" val="3015287128"/>
                    </a:ext>
                  </a:extLst>
                </a:gridCol>
                <a:gridCol w="1066214">
                  <a:extLst>
                    <a:ext uri="{9D8B030D-6E8A-4147-A177-3AD203B41FA5}">
                      <a16:colId xmlns:a16="http://schemas.microsoft.com/office/drawing/2014/main" val="1202780192"/>
                    </a:ext>
                  </a:extLst>
                </a:gridCol>
                <a:gridCol w="1163143">
                  <a:extLst>
                    <a:ext uri="{9D8B030D-6E8A-4147-A177-3AD203B41FA5}">
                      <a16:colId xmlns:a16="http://schemas.microsoft.com/office/drawing/2014/main" val="1321768013"/>
                    </a:ext>
                  </a:extLst>
                </a:gridCol>
                <a:gridCol w="1262318">
                  <a:extLst>
                    <a:ext uri="{9D8B030D-6E8A-4147-A177-3AD203B41FA5}">
                      <a16:colId xmlns:a16="http://schemas.microsoft.com/office/drawing/2014/main" val="1179281818"/>
                    </a:ext>
                  </a:extLst>
                </a:gridCol>
                <a:gridCol w="923959">
                  <a:extLst>
                    <a:ext uri="{9D8B030D-6E8A-4147-A177-3AD203B41FA5}">
                      <a16:colId xmlns:a16="http://schemas.microsoft.com/office/drawing/2014/main" val="1833676823"/>
                    </a:ext>
                  </a:extLst>
                </a:gridCol>
                <a:gridCol w="1195453">
                  <a:extLst>
                    <a:ext uri="{9D8B030D-6E8A-4147-A177-3AD203B41FA5}">
                      <a16:colId xmlns:a16="http://schemas.microsoft.com/office/drawing/2014/main" val="852458215"/>
                    </a:ext>
                  </a:extLst>
                </a:gridCol>
                <a:gridCol w="1723706">
                  <a:extLst>
                    <a:ext uri="{9D8B030D-6E8A-4147-A177-3AD203B41FA5}">
                      <a16:colId xmlns:a16="http://schemas.microsoft.com/office/drawing/2014/main" val="2425054292"/>
                    </a:ext>
                  </a:extLst>
                </a:gridCol>
                <a:gridCol w="656612">
                  <a:extLst>
                    <a:ext uri="{9D8B030D-6E8A-4147-A177-3AD203B41FA5}">
                      <a16:colId xmlns:a16="http://schemas.microsoft.com/office/drawing/2014/main" val="3787814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سابقه كار بعنوان  هيات‌علمي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محل اخذ دانشنامه تخصصي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روزهاي فعاليت در بيمارستانهاي محل خدمت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بيمارستانهاي  محل خدمت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فوق‌تخصص /فلوشيپ و نوع آن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تخصص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Homa" panose="00000400000000000000" pitchFamily="2" charset="-78"/>
                        </a:rPr>
                        <a:t>وضعيت استخدامي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Davat" panose="00000400000000000000" pitchFamily="2" charset="-78"/>
                        </a:rPr>
                        <a:t>نام  و نام خانوادگی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chemeClr val="tx1"/>
                          </a:solidFill>
                          <a:effectLst/>
                        </a:rPr>
                        <a:t>رديف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Davat" panose="00000400000000000000" pitchFamily="2" charset="-78"/>
                      </a:endParaRPr>
                    </a:p>
                  </a:txBody>
                  <a:tcPr marL="67804" marR="67804" marT="0" marB="0" anchor="ctr"/>
                </a:tc>
                <a:extLst>
                  <a:ext uri="{0D108BD9-81ED-4DB2-BD59-A6C34878D82A}">
                    <a16:rowId xmlns:a16="http://schemas.microsoft.com/office/drawing/2014/main" val="341581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a-IR" sz="2400" dirty="0"/>
                    </a:p>
                    <a:p>
                      <a:pPr algn="ctr"/>
                      <a:endParaRPr lang="fa-IR" sz="2400" dirty="0"/>
                    </a:p>
                    <a:p>
                      <a:pPr algn="ctr"/>
                      <a:endParaRPr lang="en-US" sz="24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5سال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تهران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شنبه ویکشنبه وسه شنبه وپنج شنبه 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طرح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دکتر رسول قرخان ملکی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375759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a-IR" sz="2400" dirty="0"/>
                    </a:p>
                    <a:p>
                      <a:pPr algn="ctr"/>
                      <a:endParaRPr lang="fa-IR" sz="2400" dirty="0"/>
                    </a:p>
                    <a:p>
                      <a:pPr algn="ctr"/>
                      <a:endParaRPr lang="en-US" sz="24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5سال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تهران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یکشنبه </a:t>
                      </a:r>
                    </a:p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و</a:t>
                      </a:r>
                    </a:p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پنج شنبه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قراردادی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دکتر علیرضا پولاد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42626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a-IR" sz="2400" dirty="0"/>
                    </a:p>
                    <a:p>
                      <a:pPr algn="ctr"/>
                      <a:endParaRPr lang="fa-IR" sz="2400" dirty="0"/>
                    </a:p>
                    <a:p>
                      <a:pPr algn="ctr"/>
                      <a:endParaRPr lang="en-US" sz="2400" dirty="0"/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3سال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کرمانشاه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شنبه تا چهارشنبه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طالقانی/امام رضا(ع)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ارتوپدی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سرباز هیات علمی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دکتر میلاد پوردلاور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Davat" panose="00000400000000000000" pitchFamily="2" charset="-78"/>
                        </a:rPr>
                        <a:t>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Davat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41658441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F3D161C-5E48-4AF4-BB28-D287D5D1B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7" y="2548527"/>
            <a:ext cx="1089863" cy="127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9C343-1053-4AD7-9ECB-B60FC582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2" y="3826741"/>
            <a:ext cx="1089863" cy="1151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87770-280F-4F87-8DFE-5A5C2121D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7" y="4978706"/>
            <a:ext cx="1085668" cy="11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C0B8-81CE-41B4-8944-0FD2E46C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تعداد دستیاران گروه ارتوپدی 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5AF4B2-703E-4B06-A433-93E2F10C6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5252"/>
              </p:ext>
            </p:extLst>
          </p:nvPr>
        </p:nvGraphicFramePr>
        <p:xfrm>
          <a:off x="685800" y="2063748"/>
          <a:ext cx="10396537" cy="23408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80101">
                  <a:extLst>
                    <a:ext uri="{9D8B030D-6E8A-4147-A177-3AD203B41FA5}">
                      <a16:colId xmlns:a16="http://schemas.microsoft.com/office/drawing/2014/main" val="1931118952"/>
                    </a:ext>
                  </a:extLst>
                </a:gridCol>
                <a:gridCol w="2242036">
                  <a:extLst>
                    <a:ext uri="{9D8B030D-6E8A-4147-A177-3AD203B41FA5}">
                      <a16:colId xmlns:a16="http://schemas.microsoft.com/office/drawing/2014/main" val="303088300"/>
                    </a:ext>
                  </a:extLst>
                </a:gridCol>
                <a:gridCol w="2088348">
                  <a:extLst>
                    <a:ext uri="{9D8B030D-6E8A-4147-A177-3AD203B41FA5}">
                      <a16:colId xmlns:a16="http://schemas.microsoft.com/office/drawing/2014/main" val="203883410"/>
                    </a:ext>
                  </a:extLst>
                </a:gridCol>
                <a:gridCol w="1997944">
                  <a:extLst>
                    <a:ext uri="{9D8B030D-6E8A-4147-A177-3AD203B41FA5}">
                      <a16:colId xmlns:a16="http://schemas.microsoft.com/office/drawing/2014/main" val="106442226"/>
                    </a:ext>
                  </a:extLst>
                </a:gridCol>
                <a:gridCol w="1588108">
                  <a:extLst>
                    <a:ext uri="{9D8B030D-6E8A-4147-A177-3AD203B41FA5}">
                      <a16:colId xmlns:a16="http://schemas.microsoft.com/office/drawing/2014/main" val="251320113"/>
                    </a:ext>
                  </a:extLst>
                </a:gridCol>
              </a:tblGrid>
              <a:tr h="1170413">
                <a:tc>
                  <a:txBody>
                    <a:bodyPr/>
                    <a:lstStyle/>
                    <a:p>
                      <a:pPr algn="r"/>
                      <a:r>
                        <a:rPr lang="fa-IR" sz="1800" dirty="0"/>
                        <a:t>تعداد دستیاران سال چهارم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800" dirty="0"/>
                        <a:t>تعداد دستیاران سال سوم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800" dirty="0"/>
                        <a:t>تعداد دستیاران سال دوم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800" dirty="0"/>
                        <a:t>تعداد دستیاران سال اول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800" dirty="0"/>
                        <a:t>تعداد کل دستیاران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568803082"/>
                  </a:ext>
                </a:extLst>
              </a:tr>
              <a:tr h="11704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</a:rPr>
                        <a:t>17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0404" marR="90404"/>
                </a:tc>
                <a:extLst>
                  <a:ext uri="{0D108BD9-81ED-4DB2-BD59-A6C34878D82A}">
                    <a16:rowId xmlns:a16="http://schemas.microsoft.com/office/drawing/2014/main" val="21798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650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1069</TotalTime>
  <Words>567</Words>
  <Application>Microsoft Office PowerPoint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 Nazanin</vt:lpstr>
      <vt:lpstr>B Titr</vt:lpstr>
      <vt:lpstr>Impact</vt:lpstr>
      <vt:lpstr>Times New Roman</vt:lpstr>
      <vt:lpstr>Main Event</vt:lpstr>
      <vt:lpstr>گروه ارتوپدی دانشگاه علوم پزشکی کرمانشاه</vt:lpstr>
      <vt:lpstr>PowerPoint Presentation</vt:lpstr>
      <vt:lpstr>                                                                                                                                                                                           </vt:lpstr>
      <vt:lpstr>PowerPoint Presentation</vt:lpstr>
      <vt:lpstr>جدول مشخصات اعضاء هیات علمی شاغل در بخش آموزشی  ودرمانی ارتوپدی</vt:lpstr>
      <vt:lpstr>جدول مشخصات اعضاء هیات علمی شاغل در بخش آموزشی ودرمانی ارتوپدی</vt:lpstr>
      <vt:lpstr>جدول مشخصات اعضاء هیات علمی شاغل در بخش آموزشی و درمانی ارتوپدی</vt:lpstr>
      <vt:lpstr>جدول مشخصات اعضاء هیات علمی شاغل در بخش آموزشی و درمانی ارتوپدی</vt:lpstr>
      <vt:lpstr>تعداد دستیاران گروه ارتوپدی </vt:lpstr>
      <vt:lpstr>فعالیت های آموزشی گروه ارتوپدی</vt:lpstr>
      <vt:lpstr>مورنینگ ریپورت ها</vt:lpstr>
      <vt:lpstr>راندهای آموزشی</vt:lpstr>
      <vt:lpstr>برگزاری کنفرانسهای مشترک با سایر دانشگاه ها</vt:lpstr>
      <vt:lpstr>برگزاری برنامه های آموزش مداوم </vt:lpstr>
      <vt:lpstr>برگزاری آزمونهای دوره ای در گروه (pmp-کتبی وOSCE ...)</vt:lpstr>
      <vt:lpstr>برگزاری جلسات مورتالیتی و موربیدیتی</vt:lpstr>
      <vt:lpstr>تعداد اعمال جراحی گروه ارتوپدی </vt:lpstr>
      <vt:lpstr>PowerPoint Presentation</vt:lpstr>
      <vt:lpstr>سپاس از توجه شما عزیزان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گروه ارتوپدی دانشگاه علوم پزشکی کرمانشاه</dc:title>
  <dc:creator>مریم بهزادی</dc:creator>
  <cp:lastModifiedBy>مریم بهزادی</cp:lastModifiedBy>
  <cp:revision>135</cp:revision>
  <dcterms:created xsi:type="dcterms:W3CDTF">2024-12-28T07:52:52Z</dcterms:created>
  <dcterms:modified xsi:type="dcterms:W3CDTF">2025-11-20T05:01:31Z</dcterms:modified>
</cp:coreProperties>
</file>